
<file path=[Content_Types].xml><?xml version="1.0" encoding="utf-8"?>
<Types xmlns="http://schemas.openxmlformats.org/package/2006/content-types">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omments/comment1.xml" ContentType="application/vnd.openxmlformats-officedocument.presentationml.comment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omments/comment2.xml" ContentType="application/vnd.openxmlformats-officedocument.presentationml.comment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handoutMasterIdLst>
    <p:handoutMasterId r:id="rId44"/>
  </p:handoutMasterIdLst>
  <p:sldIdLst>
    <p:sldId id="256" r:id="rId2"/>
    <p:sldId id="257" r:id="rId3"/>
    <p:sldId id="259" r:id="rId4"/>
    <p:sldId id="262" r:id="rId5"/>
    <p:sldId id="261" r:id="rId6"/>
    <p:sldId id="260" r:id="rId7"/>
    <p:sldId id="263" r:id="rId8"/>
    <p:sldId id="274" r:id="rId9"/>
    <p:sldId id="273" r:id="rId10"/>
    <p:sldId id="276" r:id="rId11"/>
    <p:sldId id="277" r:id="rId12"/>
    <p:sldId id="316" r:id="rId13"/>
    <p:sldId id="264" r:id="rId14"/>
    <p:sldId id="269" r:id="rId15"/>
    <p:sldId id="313" r:id="rId16"/>
    <p:sldId id="314" r:id="rId17"/>
    <p:sldId id="283" r:id="rId18"/>
    <p:sldId id="281" r:id="rId19"/>
    <p:sldId id="282" r:id="rId20"/>
    <p:sldId id="279" r:id="rId21"/>
    <p:sldId id="270" r:id="rId22"/>
    <p:sldId id="296" r:id="rId23"/>
    <p:sldId id="271" r:id="rId24"/>
    <p:sldId id="294" r:id="rId25"/>
    <p:sldId id="288" r:id="rId26"/>
    <p:sldId id="315" r:id="rId27"/>
    <p:sldId id="293" r:id="rId28"/>
    <p:sldId id="285" r:id="rId29"/>
    <p:sldId id="298" r:id="rId30"/>
    <p:sldId id="300" r:id="rId31"/>
    <p:sldId id="301" r:id="rId32"/>
    <p:sldId id="302" r:id="rId33"/>
    <p:sldId id="303" r:id="rId34"/>
    <p:sldId id="304" r:id="rId35"/>
    <p:sldId id="305" r:id="rId36"/>
    <p:sldId id="306" r:id="rId37"/>
    <p:sldId id="291" r:id="rId38"/>
    <p:sldId id="290" r:id="rId39"/>
    <p:sldId id="311" r:id="rId40"/>
    <p:sldId id="312" r:id="rId41"/>
    <p:sldId id="295" r:id="rId42"/>
  </p:sldIdLst>
  <p:sldSz cx="9144000" cy="6858000" type="screen4x3"/>
  <p:notesSz cx="6858000" cy="9144000"/>
  <p:defaultTextStyle>
    <a:defPPr>
      <a:defRPr lang="ja-JP"/>
    </a:defPPr>
    <a:lvl1pPr algn="l" rtl="0" fontAlgn="base">
      <a:spcBef>
        <a:spcPct val="0"/>
      </a:spcBef>
      <a:spcAft>
        <a:spcPct val="0"/>
      </a:spcAft>
      <a:defRPr kumimoji="1" kern="1200">
        <a:solidFill>
          <a:schemeClr val="tx1"/>
        </a:solidFill>
        <a:latin typeface="Arial" panose="020B0604020202020204" pitchFamily="34" charset="0"/>
        <a:ea typeface="ＭＳ Ｐゴシック" panose="020B0600070205080204" pitchFamily="50" charset="-128"/>
        <a:cs typeface="+mn-cs"/>
      </a:defRPr>
    </a:lvl1pPr>
    <a:lvl2pPr marL="457200" algn="l" rtl="0" fontAlgn="base">
      <a:spcBef>
        <a:spcPct val="0"/>
      </a:spcBef>
      <a:spcAft>
        <a:spcPct val="0"/>
      </a:spcAft>
      <a:defRPr kumimoji="1" kern="1200">
        <a:solidFill>
          <a:schemeClr val="tx1"/>
        </a:solidFill>
        <a:latin typeface="Arial" panose="020B0604020202020204" pitchFamily="34" charset="0"/>
        <a:ea typeface="ＭＳ Ｐゴシック" panose="020B0600070205080204" pitchFamily="50" charset="-128"/>
        <a:cs typeface="+mn-cs"/>
      </a:defRPr>
    </a:lvl2pPr>
    <a:lvl3pPr marL="914400" algn="l" rtl="0" fontAlgn="base">
      <a:spcBef>
        <a:spcPct val="0"/>
      </a:spcBef>
      <a:spcAft>
        <a:spcPct val="0"/>
      </a:spcAft>
      <a:defRPr kumimoji="1" kern="1200">
        <a:solidFill>
          <a:schemeClr val="tx1"/>
        </a:solidFill>
        <a:latin typeface="Arial" panose="020B0604020202020204" pitchFamily="34" charset="0"/>
        <a:ea typeface="ＭＳ Ｐゴシック" panose="020B0600070205080204" pitchFamily="50" charset="-128"/>
        <a:cs typeface="+mn-cs"/>
      </a:defRPr>
    </a:lvl3pPr>
    <a:lvl4pPr marL="1371600" algn="l" rtl="0" fontAlgn="base">
      <a:spcBef>
        <a:spcPct val="0"/>
      </a:spcBef>
      <a:spcAft>
        <a:spcPct val="0"/>
      </a:spcAft>
      <a:defRPr kumimoji="1" kern="1200">
        <a:solidFill>
          <a:schemeClr val="tx1"/>
        </a:solidFill>
        <a:latin typeface="Arial" panose="020B0604020202020204" pitchFamily="34" charset="0"/>
        <a:ea typeface="ＭＳ Ｐゴシック" panose="020B0600070205080204" pitchFamily="50" charset="-128"/>
        <a:cs typeface="+mn-cs"/>
      </a:defRPr>
    </a:lvl4pPr>
    <a:lvl5pPr marL="1828800" algn="l" rtl="0" fontAlgn="base">
      <a:spcBef>
        <a:spcPct val="0"/>
      </a:spcBef>
      <a:spcAft>
        <a:spcPct val="0"/>
      </a:spcAft>
      <a:defRPr kumimoji="1" kern="1200">
        <a:solidFill>
          <a:schemeClr val="tx1"/>
        </a:solidFill>
        <a:latin typeface="Arial" panose="020B0604020202020204" pitchFamily="34" charset="0"/>
        <a:ea typeface="ＭＳ Ｐゴシック" panose="020B0600070205080204" pitchFamily="50" charset="-128"/>
        <a:cs typeface="+mn-cs"/>
      </a:defRPr>
    </a:lvl5pPr>
    <a:lvl6pPr marL="2286000" algn="l" defTabSz="914400" rtl="0" eaLnBrk="1" latinLnBrk="0" hangingPunct="1">
      <a:defRPr kumimoji="1" kern="1200">
        <a:solidFill>
          <a:schemeClr val="tx1"/>
        </a:solidFill>
        <a:latin typeface="Arial" panose="020B0604020202020204" pitchFamily="34" charset="0"/>
        <a:ea typeface="ＭＳ Ｐゴシック" panose="020B0600070205080204" pitchFamily="50" charset="-128"/>
        <a:cs typeface="+mn-cs"/>
      </a:defRPr>
    </a:lvl6pPr>
    <a:lvl7pPr marL="2743200" algn="l" defTabSz="914400" rtl="0" eaLnBrk="1" latinLnBrk="0" hangingPunct="1">
      <a:defRPr kumimoji="1" kern="1200">
        <a:solidFill>
          <a:schemeClr val="tx1"/>
        </a:solidFill>
        <a:latin typeface="Arial" panose="020B0604020202020204" pitchFamily="34" charset="0"/>
        <a:ea typeface="ＭＳ Ｐゴシック" panose="020B0600070205080204" pitchFamily="50" charset="-128"/>
        <a:cs typeface="+mn-cs"/>
      </a:defRPr>
    </a:lvl7pPr>
    <a:lvl8pPr marL="3200400" algn="l" defTabSz="914400" rtl="0" eaLnBrk="1" latinLnBrk="0" hangingPunct="1">
      <a:defRPr kumimoji="1" kern="1200">
        <a:solidFill>
          <a:schemeClr val="tx1"/>
        </a:solidFill>
        <a:latin typeface="Arial" panose="020B0604020202020204" pitchFamily="34" charset="0"/>
        <a:ea typeface="ＭＳ Ｐゴシック" panose="020B0600070205080204" pitchFamily="50" charset="-128"/>
        <a:cs typeface="+mn-cs"/>
      </a:defRPr>
    </a:lvl8pPr>
    <a:lvl9pPr marL="3657600" algn="l" defTabSz="914400" rtl="0" eaLnBrk="1" latinLnBrk="0" hangingPunct="1">
      <a:defRPr kumimoji="1" kern="1200">
        <a:solidFill>
          <a:schemeClr val="tx1"/>
        </a:solidFill>
        <a:latin typeface="Arial" panose="020B0604020202020204" pitchFamily="34" charset="0"/>
        <a:ea typeface="ＭＳ Ｐゴシック" panose="020B0600070205080204" pitchFamily="50"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ajime Yoshino" initials="H.Y" lastIdx="3"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135" autoAdjust="0"/>
    <p:restoredTop sz="94435" autoAdjust="0"/>
  </p:normalViewPr>
  <p:slideViewPr>
    <p:cSldViewPr>
      <p:cViewPr varScale="1">
        <p:scale>
          <a:sx n="121" d="100"/>
          <a:sy n="121" d="100"/>
        </p:scale>
        <p:origin x="93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02-10-14T05:13:59.532" idx="1">
    <p:pos x="5037" y="1712"/>
    <p:text>2 Primitives of Pure Theory of Law and their difficulties
3 Starting Points (primitives) of Logical Jurisprudence</p:text>
  </p:cm>
</p:cmLst>
</file>

<file path=ppt/comments/comment2.xml><?xml version="1.0" encoding="utf-8"?>
<p:cmLst xmlns:a="http://schemas.openxmlformats.org/drawingml/2006/main" xmlns:r="http://schemas.openxmlformats.org/officeDocument/2006/relationships" xmlns:p="http://schemas.openxmlformats.org/presentationml/2006/main">
  <p:cm authorId="1" dt="2002-11-05T19:24:23.679" idx="3">
    <p:pos x="5281" y="1345"/>
    <p:text>(This requirement implies the postulate of non-contradiction of legal sentences.)
</p:text>
  </p:cm>
</p:cmLst>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318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ja-JP"/>
          </a:p>
        </p:txBody>
      </p:sp>
      <p:sp>
        <p:nvSpPr>
          <p:cNvPr id="93187"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ja-JP"/>
          </a:p>
        </p:txBody>
      </p:sp>
      <p:sp>
        <p:nvSpPr>
          <p:cNvPr id="93188"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ja-JP"/>
          </a:p>
        </p:txBody>
      </p:sp>
      <p:sp>
        <p:nvSpPr>
          <p:cNvPr id="93189"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42AE1968-1997-41ED-B6FE-7B3E2FCDA55E}" type="slidenum">
              <a:rPr lang="en-US" altLang="ja-JP"/>
              <a:pPr/>
              <a:t>‹#›</a:t>
            </a:fld>
            <a:endParaRPr lang="en-US" altLang="ja-JP"/>
          </a:p>
        </p:txBody>
      </p:sp>
    </p:spTree>
    <p:extLst>
      <p:ext uri="{BB962C8B-B14F-4D97-AF65-F5344CB8AC3E}">
        <p14:creationId xmlns:p14="http://schemas.microsoft.com/office/powerpoint/2010/main" val="25923338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ja-JP"/>
          </a:p>
        </p:txBody>
      </p:sp>
      <p:sp>
        <p:nvSpPr>
          <p:cNvPr id="1536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ja-JP"/>
          </a:p>
        </p:txBody>
      </p:sp>
      <p:sp>
        <p:nvSpPr>
          <p:cNvPr id="15364"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536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p>
        </p:txBody>
      </p:sp>
      <p:sp>
        <p:nvSpPr>
          <p:cNvPr id="1536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ja-JP"/>
          </a:p>
        </p:txBody>
      </p:sp>
      <p:sp>
        <p:nvSpPr>
          <p:cNvPr id="1536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21BCED34-0871-47FA-B438-E5983E50955A}" type="slidenum">
              <a:rPr lang="en-US" altLang="ja-JP"/>
              <a:pPr/>
              <a:t>‹#›</a:t>
            </a:fld>
            <a:endParaRPr lang="en-US" altLang="ja-JP"/>
          </a:p>
        </p:txBody>
      </p:sp>
    </p:spTree>
    <p:extLst>
      <p:ext uri="{BB962C8B-B14F-4D97-AF65-F5344CB8AC3E}">
        <p14:creationId xmlns:p14="http://schemas.microsoft.com/office/powerpoint/2010/main" val="300665416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Arial" panose="020B0604020202020204" pitchFamily="34" charset="0"/>
        <a:ea typeface="ＭＳ Ｐ明朝" panose="02020600040205080304" pitchFamily="18" charset="-128"/>
        <a:cs typeface="+mn-cs"/>
      </a:defRPr>
    </a:lvl1pPr>
    <a:lvl2pPr marL="457200" algn="l" rtl="0" fontAlgn="base">
      <a:spcBef>
        <a:spcPct val="30000"/>
      </a:spcBef>
      <a:spcAft>
        <a:spcPct val="0"/>
      </a:spcAft>
      <a:defRPr kumimoji="1" sz="1200" kern="1200">
        <a:solidFill>
          <a:schemeClr val="tx1"/>
        </a:solidFill>
        <a:latin typeface="Arial" panose="020B0604020202020204" pitchFamily="34" charset="0"/>
        <a:ea typeface="ＭＳ Ｐ明朝" panose="02020600040205080304" pitchFamily="18" charset="-128"/>
        <a:cs typeface="+mn-cs"/>
      </a:defRPr>
    </a:lvl2pPr>
    <a:lvl3pPr marL="914400" algn="l" rtl="0" fontAlgn="base">
      <a:spcBef>
        <a:spcPct val="30000"/>
      </a:spcBef>
      <a:spcAft>
        <a:spcPct val="0"/>
      </a:spcAft>
      <a:defRPr kumimoji="1" sz="1200" kern="1200">
        <a:solidFill>
          <a:schemeClr val="tx1"/>
        </a:solidFill>
        <a:latin typeface="Arial" panose="020B0604020202020204" pitchFamily="34" charset="0"/>
        <a:ea typeface="ＭＳ Ｐ明朝" panose="02020600040205080304" pitchFamily="18" charset="-128"/>
        <a:cs typeface="+mn-cs"/>
      </a:defRPr>
    </a:lvl3pPr>
    <a:lvl4pPr marL="1371600" algn="l" rtl="0" fontAlgn="base">
      <a:spcBef>
        <a:spcPct val="30000"/>
      </a:spcBef>
      <a:spcAft>
        <a:spcPct val="0"/>
      </a:spcAft>
      <a:defRPr kumimoji="1" sz="1200" kern="1200">
        <a:solidFill>
          <a:schemeClr val="tx1"/>
        </a:solidFill>
        <a:latin typeface="Arial" panose="020B0604020202020204" pitchFamily="34" charset="0"/>
        <a:ea typeface="ＭＳ Ｐ明朝" panose="02020600040205080304" pitchFamily="18" charset="-128"/>
        <a:cs typeface="+mn-cs"/>
      </a:defRPr>
    </a:lvl4pPr>
    <a:lvl5pPr marL="1828800" algn="l" rtl="0" fontAlgn="base">
      <a:spcBef>
        <a:spcPct val="30000"/>
      </a:spcBef>
      <a:spcAft>
        <a:spcPct val="0"/>
      </a:spcAft>
      <a:defRPr kumimoji="1" sz="1200" kern="1200">
        <a:solidFill>
          <a:schemeClr val="tx1"/>
        </a:solidFill>
        <a:latin typeface="Arial" panose="020B0604020202020204" pitchFamily="34" charset="0"/>
        <a:ea typeface="ＭＳ Ｐ明朝" panose="02020600040205080304" pitchFamily="18" charset="-128"/>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A93494-A2EE-4976-9A0E-73607101E096}" type="slidenum">
              <a:rPr lang="en-US" altLang="ja-JP"/>
              <a:pPr/>
              <a:t>1</a:t>
            </a:fld>
            <a:endParaRPr lang="en-US" altLang="ja-JP"/>
          </a:p>
        </p:txBody>
      </p:sp>
      <p:sp>
        <p:nvSpPr>
          <p:cNvPr id="94210" name="Rectangle 2"/>
          <p:cNvSpPr>
            <a:spLocks noRot="1" noChangeArrowheads="1" noTextEdit="1"/>
          </p:cNvSpPr>
          <p:nvPr>
            <p:ph type="sldImg"/>
          </p:nvPr>
        </p:nvSpPr>
        <p:spPr>
          <a:ln/>
        </p:spPr>
      </p:sp>
      <p:sp>
        <p:nvSpPr>
          <p:cNvPr id="94211"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1341481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2054785-7529-4560-96F7-E2768FA6EBC0}" type="slidenum">
              <a:rPr lang="en-US" altLang="ja-JP"/>
              <a:pPr/>
              <a:t>2</a:t>
            </a:fld>
            <a:endParaRPr lang="en-US" altLang="ja-JP"/>
          </a:p>
        </p:txBody>
      </p:sp>
      <p:sp>
        <p:nvSpPr>
          <p:cNvPr id="95234" name="Rectangle 2"/>
          <p:cNvSpPr>
            <a:spLocks noRot="1" noChangeArrowheads="1" noTextEdit="1"/>
          </p:cNvSpPr>
          <p:nvPr>
            <p:ph type="sldImg"/>
          </p:nvPr>
        </p:nvSpPr>
        <p:spPr>
          <a:ln/>
        </p:spPr>
      </p:sp>
      <p:sp>
        <p:nvSpPr>
          <p:cNvPr id="95235"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677981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105D159-0A24-45BE-93BA-EDA4DC0E795E}" type="slidenum">
              <a:rPr lang="en-US" altLang="ja-JP"/>
              <a:pPr/>
              <a:t>3</a:t>
            </a:fld>
            <a:endParaRPr lang="en-US" altLang="ja-JP"/>
          </a:p>
        </p:txBody>
      </p:sp>
      <p:sp>
        <p:nvSpPr>
          <p:cNvPr id="18434" name="Rectangle 2"/>
          <p:cNvSpPr>
            <a:spLocks noRot="1" noChangeArrowheads="1" noTextEdit="1"/>
          </p:cNvSpPr>
          <p:nvPr>
            <p:ph type="sldImg"/>
          </p:nvPr>
        </p:nvSpPr>
        <p:spPr>
          <a:ln/>
        </p:spPr>
      </p:sp>
      <p:sp>
        <p:nvSpPr>
          <p:cNvPr id="18435" name="Rectangle 3"/>
          <p:cNvSpPr>
            <a:spLocks noGrp="1" noChangeArrowheads="1"/>
          </p:cNvSpPr>
          <p:nvPr>
            <p:ph type="body" idx="1"/>
          </p:nvPr>
        </p:nvSpPr>
        <p:spPr/>
        <p:txBody>
          <a:bodyPr/>
          <a:lstStyle/>
          <a:p>
            <a:r>
              <a:rPr lang="en-US" altLang="ja-JP"/>
              <a:t>According to my opinion, </a:t>
            </a:r>
            <a:r>
              <a:rPr lang="en-US" altLang="ja-JP" b="1"/>
              <a:t>Hans Kelsen’s final purpose in his “Pure Theory of Law (PL)” is to establish a scientific of law.</a:t>
            </a:r>
            <a:r>
              <a:rPr lang="en-US" altLang="ja-JP"/>
              <a:t>  He says for example: “The Pure Theory of Law is a theory of positive law.  As a theory, its exclusive purpose is to know and to describe its object.”  “It is called a “pure” theory of law, because, because it only describes the law.” (p.1; jp.11)</a:t>
            </a:r>
          </a:p>
          <a:p>
            <a:r>
              <a:rPr lang="en-US" altLang="ja-JP" b="1"/>
              <a:t>This enterprise has still (or much more) importance in the present world. We should receive </a:t>
            </a:r>
            <a:r>
              <a:rPr lang="en-US" altLang="ja-JP"/>
              <a:t>his torch to establish a science of law</a:t>
            </a:r>
            <a:r>
              <a:rPr lang="en-US" altLang="ja-JP" b="1"/>
              <a:t> and hold it further.</a:t>
            </a:r>
          </a:p>
          <a:p>
            <a:r>
              <a:rPr lang="en-US" altLang="ja-JP"/>
              <a:t>This enterprise has still (or much more) importance in the present world. We should receive his torch and hold it further. He might, however, have some limitations.</a:t>
            </a:r>
          </a:p>
          <a:p>
            <a:r>
              <a:rPr lang="en-US" altLang="ja-JP"/>
              <a:t>If so, we should overpass (overcome) them and develop a new, true scientific of law.</a:t>
            </a:r>
          </a:p>
          <a:p>
            <a:r>
              <a:rPr lang="en-US" altLang="ja-JP"/>
              <a:t>I have attempt to make such a scientific theory of law since 1985.  That is “Logical Jurisprudence (LJ)”. </a:t>
            </a:r>
          </a:p>
          <a:p>
            <a:r>
              <a:rPr lang="en-US" altLang="ja-JP"/>
              <a:t>In this paper I would like at first to present primitives of LJ and compare them with that of PL. </a:t>
            </a:r>
          </a:p>
          <a:p>
            <a:r>
              <a:rPr lang="en-US" altLang="ja-JP"/>
              <a:t>I would like to then discuss the theses of LJ in terms of theory of legal norm, legal reasoning and legal system, occasionally comparing them with those of PL.</a:t>
            </a:r>
          </a:p>
          <a:p>
            <a:r>
              <a:rPr lang="en-US" altLang="ja-JP"/>
              <a:t>I will demonstrate the availability of JL to realize real legal reasoning on the platform of LES-5.</a:t>
            </a:r>
          </a:p>
          <a:p>
            <a:r>
              <a:rPr lang="en-US" altLang="ja-JP"/>
              <a:t>I conclude this paper suggesting our further discussions.</a:t>
            </a:r>
          </a:p>
          <a:p>
            <a:endParaRPr lang="en-US" altLang="ja-JP" b="1"/>
          </a:p>
        </p:txBody>
      </p:sp>
    </p:spTree>
    <p:extLst>
      <p:ext uri="{BB962C8B-B14F-4D97-AF65-F5344CB8AC3E}">
        <p14:creationId xmlns:p14="http://schemas.microsoft.com/office/powerpoint/2010/main" val="3040131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1B45AB0-1FE6-477E-9F4D-8DE2616794A4}" type="slidenum">
              <a:rPr lang="en-US" altLang="ja-JP"/>
              <a:pPr/>
              <a:t>4</a:t>
            </a:fld>
            <a:endParaRPr lang="en-US" altLang="ja-JP"/>
          </a:p>
        </p:txBody>
      </p:sp>
      <p:sp>
        <p:nvSpPr>
          <p:cNvPr id="96258" name="Rectangle 2"/>
          <p:cNvSpPr>
            <a:spLocks noRot="1" noChangeArrowheads="1" noTextEdit="1"/>
          </p:cNvSpPr>
          <p:nvPr>
            <p:ph type="sldImg"/>
          </p:nvPr>
        </p:nvSpPr>
        <p:spPr>
          <a:ln/>
        </p:spPr>
      </p:sp>
      <p:sp>
        <p:nvSpPr>
          <p:cNvPr id="96259"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473396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C63F33-B389-46B9-894C-60554DE0C979}" type="slidenum">
              <a:rPr lang="en-US" altLang="ja-JP"/>
              <a:pPr/>
              <a:t>5</a:t>
            </a:fld>
            <a:endParaRPr lang="en-US" altLang="ja-JP"/>
          </a:p>
        </p:txBody>
      </p:sp>
      <p:sp>
        <p:nvSpPr>
          <p:cNvPr id="20482" name="Rectangle 2"/>
          <p:cNvSpPr>
            <a:spLocks noRot="1" noChangeArrowheads="1" noTextEdit="1"/>
          </p:cNvSpPr>
          <p:nvPr>
            <p:ph type="sldImg"/>
          </p:nvPr>
        </p:nvSpPr>
        <p:spPr>
          <a:ln/>
        </p:spPr>
      </p:sp>
      <p:sp>
        <p:nvSpPr>
          <p:cNvPr id="20483" name="Rectangle 3"/>
          <p:cNvSpPr>
            <a:spLocks noGrp="1" noChangeArrowheads="1"/>
          </p:cNvSpPr>
          <p:nvPr>
            <p:ph type="body" idx="1"/>
          </p:nvPr>
        </p:nvSpPr>
        <p:spPr/>
        <p:txBody>
          <a:bodyPr/>
          <a:lstStyle/>
          <a:p>
            <a:pPr>
              <a:lnSpc>
                <a:spcPct val="80000"/>
              </a:lnSpc>
            </a:pPr>
            <a:r>
              <a:rPr lang="en-US" altLang="ja-JP" sz="1000"/>
              <a:t>LJ try to explain the whole legal system from minimum elements like physics.  It starts from three primitives: “sentence,”  “validity” of sentence, and “inference rule.”  Logical Jurisprudence attempts to explain the law using these three notions as much as possible.</a:t>
            </a:r>
          </a:p>
          <a:p>
            <a:pPr>
              <a:lnSpc>
                <a:spcPct val="80000"/>
              </a:lnSpc>
            </a:pPr>
            <a:r>
              <a:rPr lang="en-US" altLang="ja-JP" sz="1000"/>
              <a:t>   Logical Jurisprudence starts form “</a:t>
            </a:r>
            <a:r>
              <a:rPr lang="en-US" altLang="ja-JP" sz="1000" b="1"/>
              <a:t>sentence</a:t>
            </a:r>
            <a:r>
              <a:rPr lang="en-US" altLang="ja-JP" sz="1000"/>
              <a:t>”. LJ does not start form “legal norm” as a meaning like PL. LJ deny the existence of “legal norms as a meaning,”  which has traditionally been admitted or presupposed in legal studies and practice. Sentences exist, as a form of written or spoken sign, cognizable or perceptible and therefore communicable.  In my opinion, legal norms as a meaning belong to the world of images of interpreter of the sentence. It is what one imagined when legal sentences are thought of. Logical Jurisprudence considers lsentences in the field of law as the direct and sound object of legal recognition.</a:t>
            </a:r>
            <a:r>
              <a:rPr lang="en-US" altLang="ja-JP" sz="1000">
                <a:hlinkClick r:id="" action="ppaction://noaction"/>
              </a:rPr>
              <a:t>[1]</a:t>
            </a:r>
            <a:endParaRPr lang="en-US" altLang="ja-JP" sz="1000"/>
          </a:p>
          <a:p>
            <a:pPr>
              <a:lnSpc>
                <a:spcPct val="80000"/>
              </a:lnSpc>
            </a:pPr>
            <a:r>
              <a:rPr lang="en-US" altLang="ja-JP" sz="1000"/>
              <a:t>   The second basic concept in Logical Jurisprudence is “</a:t>
            </a:r>
            <a:r>
              <a:rPr lang="en-US" altLang="ja-JP" sz="1000" b="1"/>
              <a:t>validity</a:t>
            </a:r>
            <a:r>
              <a:rPr lang="en-US" altLang="ja-JP" sz="1000"/>
              <a:t>” of a legal sentence. The validity of a legal sentence is viewed by Logical Jurisprudence as a “truth in the logical sense “. That a legal sentence is valid means that the sentence is true in the legal discourse, i.e. legally true. Logical Jurisprudence represents this legal truth by means of a predicate (e.g., “is_valid(sentence1, goal1,time1)” which could be read as follows: “a sentence1 is valid for a goal1 at time1.”  The representation of the validity concept by a predicate is characteristic of Logical Jurisprudence that corresponds to the natural language representation of knowledge in the real legal world.</a:t>
            </a:r>
          </a:p>
          <a:p>
            <a:pPr>
              <a:lnSpc>
                <a:spcPct val="80000"/>
              </a:lnSpc>
            </a:pPr>
            <a:r>
              <a:rPr lang="en-US" altLang="ja-JP" sz="1000"/>
              <a:t>   The third basic concept in Logical Jurisprudence is the “</a:t>
            </a:r>
            <a:r>
              <a:rPr lang="en-US" altLang="ja-JP" sz="1000" b="1"/>
              <a:t>inference rule</a:t>
            </a:r>
            <a:r>
              <a:rPr lang="en-US" altLang="ja-JP" sz="1000"/>
              <a:t>”.  The logical correct reasoning is based on inference rules.  The main inference rule is</a:t>
            </a:r>
          </a:p>
          <a:p>
            <a:pPr>
              <a:lnSpc>
                <a:spcPct val="80000"/>
              </a:lnSpc>
            </a:pPr>
            <a:r>
              <a:rPr lang="en-US" altLang="ja-JP" sz="1000"/>
              <a:t> </a:t>
            </a:r>
            <a:r>
              <a:rPr lang="en-US" altLang="ja-JP" sz="1000" i="1"/>
              <a:t>Modus Ponens</a:t>
            </a:r>
            <a:r>
              <a:rPr lang="en-US" altLang="ja-JP" sz="1000"/>
              <a:t> which is represented in the following schema where A and B express  propositions:</a:t>
            </a:r>
          </a:p>
          <a:p>
            <a:pPr>
              <a:lnSpc>
                <a:spcPct val="80000"/>
              </a:lnSpc>
            </a:pPr>
            <a:r>
              <a:rPr lang="en-US" altLang="ja-JP" sz="1000"/>
              <a:t>( A ⇒ B ), A ⇒</a:t>
            </a:r>
            <a:r>
              <a:rPr lang="ja-JP" altLang="en-US" sz="1000"/>
              <a:t>　</a:t>
            </a:r>
            <a:r>
              <a:rPr lang="en-US" altLang="ja-JP" sz="1000"/>
              <a:t>B</a:t>
            </a:r>
          </a:p>
          <a:p>
            <a:pPr>
              <a:lnSpc>
                <a:spcPct val="80000"/>
              </a:lnSpc>
            </a:pPr>
            <a:r>
              <a:rPr lang="en-US" altLang="ja-JP" sz="1000"/>
              <a:t>This formula is to be read: If ‘if A then B’ is true and A is true, then follows: B is true. </a:t>
            </a:r>
            <a:r>
              <a:rPr lang="en-US" altLang="ja-JP" sz="1000" i="1"/>
              <a:t>Modus Ponens</a:t>
            </a:r>
            <a:r>
              <a:rPr lang="en-US" altLang="ja-JP" sz="1000"/>
              <a:t> is the basic reasoning schema legal justification as discussed later.</a:t>
            </a:r>
            <a:br>
              <a:rPr lang="en-US" altLang="ja-JP" sz="1000"/>
            </a:br>
            <a:endParaRPr lang="en-US" altLang="ja-JP" sz="1000"/>
          </a:p>
          <a:p>
            <a:pPr>
              <a:lnSpc>
                <a:spcPct val="80000"/>
              </a:lnSpc>
            </a:pPr>
            <a:r>
              <a:rPr lang="en-US" altLang="ja-JP" sz="1000">
                <a:hlinkClick r:id="" action="ppaction://noaction"/>
              </a:rPr>
              <a:t>[1]</a:t>
            </a:r>
            <a:r>
              <a:rPr lang="en-US" altLang="ja-JP" sz="1000"/>
              <a:t>The difference between conventional and legal sentences and how these differ is discussed in section later. </a:t>
            </a:r>
          </a:p>
        </p:txBody>
      </p:sp>
    </p:spTree>
    <p:extLst>
      <p:ext uri="{BB962C8B-B14F-4D97-AF65-F5344CB8AC3E}">
        <p14:creationId xmlns:p14="http://schemas.microsoft.com/office/powerpoint/2010/main" val="18286510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6EA6D81-C6BD-46D2-9043-3F74EE807E24}" type="slidenum">
              <a:rPr lang="en-US" altLang="ja-JP"/>
              <a:pPr/>
              <a:t>6</a:t>
            </a:fld>
            <a:endParaRPr lang="en-US" altLang="ja-JP"/>
          </a:p>
        </p:txBody>
      </p:sp>
      <p:sp>
        <p:nvSpPr>
          <p:cNvPr id="19458" name="Rectangle 2"/>
          <p:cNvSpPr>
            <a:spLocks noRot="1" noChangeArrowheads="1" noTextEdit="1"/>
          </p:cNvSpPr>
          <p:nvPr>
            <p:ph type="sldImg"/>
          </p:nvPr>
        </p:nvSpPr>
        <p:spPr>
          <a:ln/>
        </p:spPr>
      </p:sp>
      <p:sp>
        <p:nvSpPr>
          <p:cNvPr id="19459" name="Rectangle 3"/>
          <p:cNvSpPr>
            <a:spLocks noGrp="1" noChangeArrowheads="1"/>
          </p:cNvSpPr>
          <p:nvPr>
            <p:ph type="body" idx="1"/>
          </p:nvPr>
        </p:nvSpPr>
        <p:spPr/>
        <p:txBody>
          <a:bodyPr/>
          <a:lstStyle/>
          <a:p>
            <a:r>
              <a:rPr lang="en-US" altLang="ja-JP"/>
              <a:t>Pure Theory of Law (PL) starts for a norm as a meaning, while LJ starts from a sentence as a sign .</a:t>
            </a:r>
          </a:p>
          <a:p>
            <a:r>
              <a:rPr lang="en-US" altLang="ja-JP"/>
              <a:t>In PL, “legal norm” is kernel concept, while in LJ “law sentence” or “Legal Norm Sentence”. </a:t>
            </a:r>
          </a:p>
          <a:p>
            <a:r>
              <a:rPr lang="en-US" altLang="ja-JP"/>
              <a:t>[1] Kelsen says: “By “norm” we mean that something ought to be or  ought to happen, especially that a human being ought to  behave in a specific way.” The legal norms, which make certain acts legal or illegal are the objects of the science of law. (p.4; jp.19)</a:t>
            </a:r>
          </a:p>
          <a:p>
            <a:r>
              <a:rPr lang="en-US" altLang="ja-JP"/>
              <a:t>According to LJ legal norm as a meaning does not exist as an entity, but belongs to image world of the interpreter.</a:t>
            </a:r>
          </a:p>
          <a:p>
            <a:r>
              <a:rPr lang="en-US" altLang="ja-JP"/>
              <a:t>The “imputation (Zurechnung)”, which connect a legal requirement with a legal effect, an essential concept of PL, while in LJ the connection is expressed by means of “material implication” in logic.</a:t>
            </a:r>
          </a:p>
          <a:p>
            <a:endParaRPr lang="en-US" altLang="ja-JP"/>
          </a:p>
          <a:p>
            <a:endParaRPr lang="en-US" altLang="ja-JP"/>
          </a:p>
          <a:p>
            <a:endParaRPr lang="en-US" altLang="ja-JP"/>
          </a:p>
          <a:p>
            <a:endParaRPr lang="en-US" altLang="ja-JP"/>
          </a:p>
        </p:txBody>
      </p:sp>
    </p:spTree>
    <p:extLst>
      <p:ext uri="{BB962C8B-B14F-4D97-AF65-F5344CB8AC3E}">
        <p14:creationId xmlns:p14="http://schemas.microsoft.com/office/powerpoint/2010/main" val="37437262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C72C46E-E5BF-4266-804A-CCC5D192AE7F}" type="slidenum">
              <a:rPr lang="en-US" altLang="ja-JP"/>
              <a:pPr/>
              <a:t>7</a:t>
            </a:fld>
            <a:endParaRPr lang="en-US" altLang="ja-JP"/>
          </a:p>
        </p:txBody>
      </p:sp>
      <p:sp>
        <p:nvSpPr>
          <p:cNvPr id="82946" name="Rectangle 2"/>
          <p:cNvSpPr>
            <a:spLocks noRot="1" noChangeArrowheads="1" noTextEdit="1"/>
          </p:cNvSpPr>
          <p:nvPr>
            <p:ph type="sldImg"/>
          </p:nvPr>
        </p:nvSpPr>
        <p:spPr>
          <a:ln/>
        </p:spPr>
      </p:sp>
      <p:sp>
        <p:nvSpPr>
          <p:cNvPr id="82947" name="Rectangle 3"/>
          <p:cNvSpPr>
            <a:spLocks noGrp="1" noChangeArrowheads="1"/>
          </p:cNvSpPr>
          <p:nvPr>
            <p:ph type="body" idx="1"/>
          </p:nvPr>
        </p:nvSpPr>
        <p:spPr/>
        <p:txBody>
          <a:bodyPr/>
          <a:lstStyle/>
          <a:p>
            <a:r>
              <a:rPr lang="en-US" altLang="ja-JP"/>
              <a:t>In LJ, a legal system is to be analyzed and constructed in terms of three types of a pair of fundamental concepts.</a:t>
            </a:r>
          </a:p>
          <a:p>
            <a:r>
              <a:rPr lang="en-US" altLang="ja-JP"/>
              <a:t>1) (Legal) rule sentence and (Legal) fact sentence</a:t>
            </a:r>
          </a:p>
          <a:p>
            <a:r>
              <a:rPr lang="en-US" altLang="ja-JP"/>
              <a:t>2) object sentence and meta sentence</a:t>
            </a:r>
          </a:p>
          <a:p>
            <a:r>
              <a:rPr lang="en-US" altLang="ja-JP"/>
              <a:t>3) element sentence and complex sentence</a:t>
            </a:r>
          </a:p>
          <a:p>
            <a:r>
              <a:rPr lang="en-US" altLang="ja-JP"/>
              <a:t>LJ explain the existence of an obligation in terms of the validity of the legal object sentence.</a:t>
            </a:r>
          </a:p>
          <a:p>
            <a:r>
              <a:rPr lang="en-US" altLang="ja-JP"/>
              <a:t>I would like to make these clear below.</a:t>
            </a:r>
          </a:p>
          <a:p>
            <a:endParaRPr lang="en-US" altLang="ja-JP"/>
          </a:p>
        </p:txBody>
      </p:sp>
    </p:spTree>
    <p:extLst>
      <p:ext uri="{BB962C8B-B14F-4D97-AF65-F5344CB8AC3E}">
        <p14:creationId xmlns:p14="http://schemas.microsoft.com/office/powerpoint/2010/main" val="29819981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8AB193-26B9-46A6-86D7-CF491B9DE99D}" type="slidenum">
              <a:rPr lang="en-US" altLang="ja-JP"/>
              <a:pPr/>
              <a:t>8</a:t>
            </a:fld>
            <a:endParaRPr lang="en-US" altLang="ja-JP"/>
          </a:p>
        </p:txBody>
      </p:sp>
      <p:sp>
        <p:nvSpPr>
          <p:cNvPr id="38914" name="Rectangle 2"/>
          <p:cNvSpPr>
            <a:spLocks noRot="1" noChangeArrowheads="1" noTextEdit="1"/>
          </p:cNvSpPr>
          <p:nvPr>
            <p:ph type="sldImg"/>
          </p:nvPr>
        </p:nvSpPr>
        <p:spPr>
          <a:ln/>
        </p:spPr>
      </p:sp>
      <p:sp>
        <p:nvSpPr>
          <p:cNvPr id="38915" name="Rectangle 3"/>
          <p:cNvSpPr>
            <a:spLocks noGrp="1" noChangeArrowheads="1"/>
          </p:cNvSpPr>
          <p:nvPr>
            <p:ph type="body" idx="1"/>
          </p:nvPr>
        </p:nvSpPr>
        <p:spPr/>
        <p:txBody>
          <a:bodyPr/>
          <a:lstStyle/>
          <a:p>
            <a:r>
              <a:rPr lang="en-US" altLang="ja-JP"/>
              <a:t>First, it is important to distinguish between legal rule and fact sentences. </a:t>
            </a:r>
          </a:p>
          <a:p>
            <a:r>
              <a:rPr lang="en-US" altLang="ja-JP" b="1"/>
              <a:t>Legal rule sentences</a:t>
            </a:r>
            <a:r>
              <a:rPr lang="en-US" altLang="ja-JP"/>
              <a:t> have the following syntactic form:  “∀X{a(X) ← b(X)}”.  This formula is read: “For all X, X is a, if X is b”.  In legal sentences, the consequence of the sentence, which is the formula at left in  the implication,  is called a “legal consequence” and the antecedent, which is the formula at right, is called a “legal requirement.”  For example: “if an offer reaches to offeree, then offer beocmes effective.”  Here it is to be noted that connection between a legal reuirement and a legal consequence is expressed merely by means of material implication.  To this connection, LJ consisers, it is not necesaary to give a special philophical meaning like Kelsen’s imputation (Zurechnung)</a:t>
            </a:r>
          </a:p>
          <a:p>
            <a:r>
              <a:rPr lang="en-US" altLang="ja-JP" b="1"/>
              <a:t>Legal fact sentences</a:t>
            </a:r>
            <a:r>
              <a:rPr lang="en-US" altLang="ja-JP"/>
              <a:t> have the following syntactic form: “b(x1)”, read: “x1 is b”. For example: “Anzai’s offere reched offeree Barnard on April 5th.</a:t>
            </a:r>
          </a:p>
          <a:p>
            <a:r>
              <a:rPr lang="en-US" altLang="ja-JP"/>
              <a:t>It is to be noted that the difference between legal rule sentence and legal fact sentences is, in Logical Jurisprudence, purely syntactic, as mentioned above.  The difference has not any philosophical meaning.</a:t>
            </a:r>
          </a:p>
        </p:txBody>
      </p:sp>
    </p:spTree>
    <p:extLst>
      <p:ext uri="{BB962C8B-B14F-4D97-AF65-F5344CB8AC3E}">
        <p14:creationId xmlns:p14="http://schemas.microsoft.com/office/powerpoint/2010/main" val="26062805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71A9AD2-0450-48AA-82E6-8C39290D82BE}" type="slidenum">
              <a:rPr lang="en-US" altLang="ja-JP"/>
              <a:pPr/>
              <a:t>9</a:t>
            </a:fld>
            <a:endParaRPr lang="en-US" altLang="ja-JP"/>
          </a:p>
        </p:txBody>
      </p:sp>
      <p:sp>
        <p:nvSpPr>
          <p:cNvPr id="37890" name="Rectangle 2"/>
          <p:cNvSpPr>
            <a:spLocks noRot="1" noChangeArrowheads="1" noTextEdit="1"/>
          </p:cNvSpPr>
          <p:nvPr>
            <p:ph type="sldImg"/>
          </p:nvPr>
        </p:nvSpPr>
        <p:spPr>
          <a:ln/>
        </p:spPr>
      </p:sp>
      <p:sp>
        <p:nvSpPr>
          <p:cNvPr id="37891" name="Rectangle 3"/>
          <p:cNvSpPr>
            <a:spLocks noGrp="1" noChangeArrowheads="1"/>
          </p:cNvSpPr>
          <p:nvPr>
            <p:ph type="body" idx="1"/>
          </p:nvPr>
        </p:nvSpPr>
        <p:spPr/>
        <p:txBody>
          <a:bodyPr/>
          <a:lstStyle/>
          <a:p>
            <a:r>
              <a:rPr lang="en-US" altLang="ja-JP"/>
              <a:t>Secondly, legal sentences are to be fclassified in terms of </a:t>
            </a:r>
            <a:r>
              <a:rPr lang="en-US" altLang="ja-JP" b="1"/>
              <a:t>elementary sentences and complex legal sentences.  </a:t>
            </a:r>
          </a:p>
          <a:p>
            <a:r>
              <a:rPr lang="en-US" altLang="ja-JP" b="1"/>
              <a:t>A elementary sentence </a:t>
            </a:r>
            <a:r>
              <a:rPr lang="en-US" altLang="ja-JP"/>
              <a:t>is  the smallest unit of legal sentences. </a:t>
            </a:r>
          </a:p>
          <a:p>
            <a:r>
              <a:rPr lang="en-US" altLang="ja-JP"/>
              <a:t>Statutes or contracts are composed of elementary legal sentences, </a:t>
            </a:r>
          </a:p>
          <a:p>
            <a:r>
              <a:rPr lang="en-US" altLang="ja-JP"/>
              <a:t>e.g., "one must drive a car under 100 km /hour on a highway” or </a:t>
            </a:r>
          </a:p>
          <a:p>
            <a:r>
              <a:rPr lang="en-US" altLang="ja-JP"/>
              <a:t>“A may require B to pay the price of $10000.”  </a:t>
            </a:r>
          </a:p>
          <a:p>
            <a:r>
              <a:rPr lang="en-US" altLang="ja-JP"/>
              <a:t>A </a:t>
            </a:r>
            <a:r>
              <a:rPr lang="en-US" altLang="ja-JP" b="1"/>
              <a:t>complex legal sentence</a:t>
            </a:r>
            <a:r>
              <a:rPr lang="en-US" altLang="ja-JP"/>
              <a:t> is a group of legal sentences, e.g., </a:t>
            </a:r>
          </a:p>
          <a:p>
            <a:r>
              <a:rPr lang="en-US" altLang="ja-JP"/>
              <a:t>“the United Nations Convention on Contracts for the International Sale of Goods,” or </a:t>
            </a:r>
          </a:p>
          <a:p>
            <a:r>
              <a:rPr lang="en-US" altLang="ja-JP"/>
              <a:t>“a contract for sale of a farming machine between A and B on October 8. 1997.” </a:t>
            </a:r>
          </a:p>
          <a:p>
            <a:r>
              <a:rPr lang="en-US" altLang="ja-JP"/>
              <a:t>Not only a code, but also  parts or sections or an article of a statute can be a complex legal sentence.. In</a:t>
            </a:r>
            <a:r>
              <a:rPr lang="en-US" altLang="ja-JP" b="1"/>
              <a:t> </a:t>
            </a:r>
            <a:r>
              <a:rPr lang="en-US" altLang="ja-JP"/>
              <a:t>most cases, the fact that a certain legal sentence belongs to a complex legal sentence is represented by the place and the space where they are printed. The relationship is represented in Logical Jurisprudence by a sentence describing the united relationship of grouped sentences. </a:t>
            </a:r>
          </a:p>
          <a:p>
            <a:r>
              <a:rPr lang="en-US" altLang="ja-JP"/>
              <a:t>The concept of a complex legal sentence enables us to treat the validity of legal sentences at once. Namely, if one has described the validity of a complex legal sentence then all legal sentences that belong to it have been regulated. The advantage of the complex legal sentence is that </a:t>
            </a:r>
            <a:r>
              <a:rPr lang="en-US" altLang="ja-JP" b="1"/>
              <a:t>it contributes to producing economical description</a:t>
            </a:r>
            <a:r>
              <a:rPr lang="en-US" altLang="ja-JP"/>
              <a:t>. </a:t>
            </a:r>
          </a:p>
        </p:txBody>
      </p:sp>
    </p:spTree>
    <p:extLst>
      <p:ext uri="{BB962C8B-B14F-4D97-AF65-F5344CB8AC3E}">
        <p14:creationId xmlns:p14="http://schemas.microsoft.com/office/powerpoint/2010/main" val="4594052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DC4B892-106F-4FDB-8FE2-2062553556FE}" type="slidenum">
              <a:rPr lang="en-US" altLang="ja-JP"/>
              <a:pPr/>
              <a:t>10</a:t>
            </a:fld>
            <a:endParaRPr lang="en-US" altLang="ja-JP"/>
          </a:p>
        </p:txBody>
      </p:sp>
      <p:sp>
        <p:nvSpPr>
          <p:cNvPr id="39938" name="Rectangle 2"/>
          <p:cNvSpPr>
            <a:spLocks noRot="1" noChangeArrowheads="1" noTextEdit="1"/>
          </p:cNvSpPr>
          <p:nvPr>
            <p:ph type="sldImg"/>
          </p:nvPr>
        </p:nvSpPr>
        <p:spPr>
          <a:ln/>
        </p:spPr>
      </p:sp>
      <p:sp>
        <p:nvSpPr>
          <p:cNvPr id="39939" name="Rectangle 3"/>
          <p:cNvSpPr>
            <a:spLocks noGrp="1" noChangeArrowheads="1"/>
          </p:cNvSpPr>
          <p:nvPr>
            <p:ph type="body" idx="1"/>
          </p:nvPr>
        </p:nvSpPr>
        <p:spPr/>
        <p:txBody>
          <a:bodyPr/>
          <a:lstStyle/>
          <a:p>
            <a:r>
              <a:rPr lang="en-US" altLang="ja-JP"/>
              <a:t> It is also important to distinguish between </a:t>
            </a:r>
            <a:r>
              <a:rPr lang="en-US" altLang="ja-JP" b="1"/>
              <a:t>legal </a:t>
            </a:r>
            <a:r>
              <a:rPr lang="en-US" altLang="ja-JP" b="1" i="1"/>
              <a:t>object sentences</a:t>
            </a:r>
            <a:r>
              <a:rPr lang="en-US" altLang="ja-JP"/>
              <a:t> and </a:t>
            </a:r>
            <a:r>
              <a:rPr lang="en-US" altLang="ja-JP" b="1"/>
              <a:t>legal </a:t>
            </a:r>
            <a:r>
              <a:rPr lang="en-US" altLang="ja-JP" b="1" i="1"/>
              <a:t>meta sentences</a:t>
            </a:r>
            <a:r>
              <a:rPr lang="en-US" altLang="ja-JP"/>
              <a:t>.</a:t>
            </a:r>
          </a:p>
          <a:p>
            <a:r>
              <a:rPr lang="en-US" altLang="ja-JP"/>
              <a:t> A </a:t>
            </a:r>
            <a:r>
              <a:rPr lang="en-US" altLang="ja-JP" b="1"/>
              <a:t>legal object sentence</a:t>
            </a:r>
            <a:r>
              <a:rPr lang="en-US" altLang="ja-JP"/>
              <a:t> describes the object itself . In the legal domain, the object is an “obligation”. Legal object sentences prescribe the obligations of a person. </a:t>
            </a:r>
          </a:p>
          <a:p>
            <a:r>
              <a:rPr lang="en-US" altLang="ja-JP"/>
              <a:t>The sentence “one must drive a car under 100 km /hour on a highway” or “B must pay A the  price of $10000” is an legal object sentence.</a:t>
            </a:r>
          </a:p>
          <a:p>
            <a:r>
              <a:rPr lang="en-US" altLang="ja-JP"/>
              <a:t> The obligation is described in object sentences using a normative predicate such as, “must”, “ought”, “obligatory”, “have obligation”, and so on.</a:t>
            </a:r>
          </a:p>
          <a:p>
            <a:r>
              <a:rPr lang="en-US" altLang="ja-JP"/>
              <a:t> A </a:t>
            </a:r>
            <a:r>
              <a:rPr lang="en-US" altLang="ja-JP" b="1"/>
              <a:t>legal meta sentence</a:t>
            </a:r>
            <a:r>
              <a:rPr lang="en-US" altLang="ja-JP"/>
              <a:t> describes about a legal sentence. More  precisely, it describes the validity of a legal sentence. Some legal meta sentences describe the validity of legal meta sentences. An example of a legal meta sentence is: “(1) This Convention applies to contracts of the sale of goods between parties whose places of business are in different states: (a) when states are contracting states; or … ” (Article 1 of the CISG).  </a:t>
            </a:r>
          </a:p>
          <a:p>
            <a:r>
              <a:rPr lang="en-US" altLang="ja-JP"/>
              <a:t>There is also a legal meta sentence which describes about the validity of a legal meta sentence.</a:t>
            </a:r>
          </a:p>
        </p:txBody>
      </p:sp>
    </p:spTree>
    <p:extLst>
      <p:ext uri="{BB962C8B-B14F-4D97-AF65-F5344CB8AC3E}">
        <p14:creationId xmlns:p14="http://schemas.microsoft.com/office/powerpoint/2010/main" val="42813401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3E735FB-620D-47CA-AB71-20DE80612C36}" type="slidenum">
              <a:rPr lang="en-US" altLang="ja-JP"/>
              <a:pPr/>
              <a:t>11</a:t>
            </a:fld>
            <a:endParaRPr lang="en-US" altLang="ja-JP"/>
          </a:p>
        </p:txBody>
      </p:sp>
      <p:sp>
        <p:nvSpPr>
          <p:cNvPr id="40962" name="Rectangle 2"/>
          <p:cNvSpPr>
            <a:spLocks noRot="1" noChangeArrowheads="1" noTextEdit="1"/>
          </p:cNvSpPr>
          <p:nvPr>
            <p:ph type="sldImg"/>
          </p:nvPr>
        </p:nvSpPr>
        <p:spPr>
          <a:ln/>
        </p:spPr>
      </p:sp>
      <p:sp>
        <p:nvSpPr>
          <p:cNvPr id="40963" name="Rectangle 3"/>
          <p:cNvSpPr>
            <a:spLocks noGrp="1" noChangeArrowheads="1"/>
          </p:cNvSpPr>
          <p:nvPr>
            <p:ph type="body" idx="1"/>
          </p:nvPr>
        </p:nvSpPr>
        <p:spPr/>
        <p:txBody>
          <a:bodyPr/>
          <a:lstStyle/>
          <a:p>
            <a:r>
              <a:rPr lang="en-US" altLang="ja-JP"/>
              <a:t>Law ultimately prescribes the obligation of persons.</a:t>
            </a:r>
          </a:p>
          <a:p>
            <a:r>
              <a:rPr lang="en-US" altLang="ja-JP"/>
              <a:t>In other words, people’s conduct is ultimately regulated by obligations given them by law.  </a:t>
            </a:r>
          </a:p>
          <a:p>
            <a:r>
              <a:rPr lang="en-US" altLang="ja-JP"/>
              <a:t>LJ agrees with Kelsen as far as he says that the obligation is essential in the legal world.</a:t>
            </a:r>
          </a:p>
          <a:p>
            <a:r>
              <a:rPr lang="en-US" altLang="ja-JP"/>
              <a:t>However, the problem of the existence of the obligation might cause of philosophical discussion.</a:t>
            </a:r>
          </a:p>
          <a:p>
            <a:endParaRPr lang="en-US" altLang="ja-JP"/>
          </a:p>
          <a:p>
            <a:r>
              <a:rPr lang="en-US" altLang="ja-JP"/>
              <a:t>What is that legal obligations exist ?</a:t>
            </a:r>
          </a:p>
          <a:p>
            <a:r>
              <a:rPr lang="en-US" altLang="ja-JP"/>
              <a:t>LJ considers: that  a legal obligation exist means is that the legal object sentence, which describe the relevant obligation, is valid.</a:t>
            </a:r>
          </a:p>
        </p:txBody>
      </p:sp>
    </p:spTree>
    <p:extLst>
      <p:ext uri="{BB962C8B-B14F-4D97-AF65-F5344CB8AC3E}">
        <p14:creationId xmlns:p14="http://schemas.microsoft.com/office/powerpoint/2010/main" val="4405233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2E960D9-DAB3-4C82-96B6-FB8FEDBA54D1}" type="slidenum">
              <a:rPr lang="en-US" altLang="ja-JP"/>
              <a:pPr/>
              <a:t>12</a:t>
            </a:fld>
            <a:endParaRPr lang="en-US" altLang="ja-JP"/>
          </a:p>
        </p:txBody>
      </p:sp>
      <p:sp>
        <p:nvSpPr>
          <p:cNvPr id="92162" name="Rectangle 2"/>
          <p:cNvSpPr>
            <a:spLocks noRot="1" noChangeArrowheads="1" noTextEdit="1"/>
          </p:cNvSpPr>
          <p:nvPr>
            <p:ph type="sldImg"/>
          </p:nvPr>
        </p:nvSpPr>
        <p:spPr>
          <a:ln/>
        </p:spPr>
      </p:sp>
      <p:sp>
        <p:nvSpPr>
          <p:cNvPr id="92163" name="Rectangle 3"/>
          <p:cNvSpPr>
            <a:spLocks noGrp="1" noChangeArrowheads="1"/>
          </p:cNvSpPr>
          <p:nvPr>
            <p:ph type="body" idx="1"/>
          </p:nvPr>
        </p:nvSpPr>
        <p:spPr/>
        <p:txBody>
          <a:bodyPr/>
          <a:lstStyle/>
          <a:p>
            <a:r>
              <a:rPr lang="en-US" altLang="ja-JP"/>
              <a:t>The relation of the existence of an obligation and the validity of a legal object sentence describing the obligation are shown in Figure 2 </a:t>
            </a:r>
          </a:p>
          <a:p>
            <a:r>
              <a:rPr lang="en-US" altLang="ja-JP"/>
              <a:t>The validity of legal object sentences is prescribed by legal meta sentences. </a:t>
            </a:r>
          </a:p>
          <a:p>
            <a:r>
              <a:rPr lang="en-US" altLang="ja-JP"/>
              <a:t>In Logical Jurisprudence, the existence of A’s obligation to do X means that the sentence “X is obligatory for A ” is valid.</a:t>
            </a:r>
          </a:p>
          <a:p>
            <a:r>
              <a:rPr lang="en-US" altLang="ja-JP"/>
              <a:t>“The obligation X turns up” means “the sentence ”X is obligatory” become valid”.</a:t>
            </a:r>
          </a:p>
          <a:p>
            <a:r>
              <a:rPr lang="en-US" altLang="ja-JP"/>
              <a:t>“The obligation X is expired” means “the sentence ”X is obligatory” is terminated”</a:t>
            </a:r>
          </a:p>
        </p:txBody>
      </p:sp>
    </p:spTree>
    <p:extLst>
      <p:ext uri="{BB962C8B-B14F-4D97-AF65-F5344CB8AC3E}">
        <p14:creationId xmlns:p14="http://schemas.microsoft.com/office/powerpoint/2010/main" val="16748732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0C1A956-FADC-4BFE-92EF-4037B284EBAD}" type="slidenum">
              <a:rPr lang="en-US" altLang="ja-JP"/>
              <a:pPr/>
              <a:t>13</a:t>
            </a:fld>
            <a:endParaRPr lang="en-US" altLang="ja-JP"/>
          </a:p>
        </p:txBody>
      </p:sp>
      <p:sp>
        <p:nvSpPr>
          <p:cNvPr id="97282" name="Rectangle 2"/>
          <p:cNvSpPr>
            <a:spLocks noRot="1" noChangeArrowheads="1" noTextEdit="1"/>
          </p:cNvSpPr>
          <p:nvPr>
            <p:ph type="sldImg"/>
          </p:nvPr>
        </p:nvSpPr>
        <p:spPr>
          <a:ln/>
        </p:spPr>
      </p:sp>
      <p:sp>
        <p:nvSpPr>
          <p:cNvPr id="97283"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39927110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9B5BB04-AD48-4338-A746-713765C3686B}" type="slidenum">
              <a:rPr lang="en-US" altLang="ja-JP"/>
              <a:pPr/>
              <a:t>14</a:t>
            </a:fld>
            <a:endParaRPr lang="en-US" altLang="ja-JP"/>
          </a:p>
        </p:txBody>
      </p:sp>
      <p:sp>
        <p:nvSpPr>
          <p:cNvPr id="23554" name="Rectangle 2"/>
          <p:cNvSpPr>
            <a:spLocks noRot="1" noChangeArrowheads="1" noTextEdit="1"/>
          </p:cNvSpPr>
          <p:nvPr>
            <p:ph type="sldImg"/>
          </p:nvPr>
        </p:nvSpPr>
        <p:spPr>
          <a:ln/>
        </p:spPr>
      </p:sp>
      <p:sp>
        <p:nvSpPr>
          <p:cNvPr id="23555" name="Rectangle 3"/>
          <p:cNvSpPr>
            <a:spLocks noGrp="1" noChangeArrowheads="1"/>
          </p:cNvSpPr>
          <p:nvPr>
            <p:ph type="body" idx="1"/>
          </p:nvPr>
        </p:nvSpPr>
        <p:spPr>
          <a:xfrm>
            <a:off x="684213" y="4343400"/>
            <a:ext cx="5489575" cy="4114800"/>
          </a:xfrm>
        </p:spPr>
        <p:txBody>
          <a:bodyPr/>
          <a:lstStyle/>
          <a:p>
            <a:pPr>
              <a:lnSpc>
                <a:spcPct val="80000"/>
              </a:lnSpc>
            </a:pPr>
            <a:r>
              <a:rPr lang="en-US" altLang="ja-JP" sz="800"/>
              <a:t>   In Logical Jurisprudence, legal reasoning of law application is a process of the development of legal sentences.  In other words, legal sentences are developed in the process of the legal reasoning.</a:t>
            </a:r>
          </a:p>
          <a:p>
            <a:pPr>
              <a:lnSpc>
                <a:spcPct val="80000"/>
              </a:lnSpc>
            </a:pPr>
            <a:r>
              <a:rPr lang="en-US" altLang="ja-JP" sz="800"/>
              <a:t>   Logical Jurisprudence divides legal reasoning into reasoning of justification and reasoning of discovery.</a:t>
            </a:r>
            <a:r>
              <a:rPr lang="en-US" altLang="ja-JP" sz="800" b="1"/>
              <a:t> Reasoning of legal justification</a:t>
            </a:r>
            <a:r>
              <a:rPr lang="en-US" altLang="ja-JP" sz="800"/>
              <a:t> is reasoning through which a judgement is justified from already justified  legal knowledge. Logical deduction is the type of reasoning in legal justification.  The logical structure of this reasoning is </a:t>
            </a:r>
            <a:r>
              <a:rPr lang="en-US" altLang="ja-JP" sz="800" i="1"/>
              <a:t>Modus Ponens</a:t>
            </a:r>
            <a:r>
              <a:rPr lang="en-US" altLang="ja-JP" sz="800"/>
              <a:t> .  Judgment may not be deduced from statutes and facts alone, but may be shown to be deduced from the whole body of legal knowledge, including statutes, facts and additional legal sentences to the former as implicit legal common sense or as a result of the reasoning of legal discovery. Logical Jurisprudence makes these implicit or discovered knowledge clear and identifies it to make it explicit.  Following are such additional legal sentences: principles of law that unify statutory legal sentences; common sense about legal terms, especially hierarchical relations between legal concepts; and the proposition of interpretation of statutes that are produced by the reasoning of legal discovery. Logical Jurisprudence analyzes legal knowledge in detail, recognizes and demonstrates the implicit knowledge of legal experts, and legal sentences created by the reasoning of legal discovery, such that the reasoning of legal justification is formed as logical deduction. </a:t>
            </a:r>
            <a:endParaRPr lang="en-US" altLang="ja-JP" sz="800" b="1"/>
          </a:p>
          <a:p>
            <a:pPr>
              <a:lnSpc>
                <a:spcPct val="80000"/>
              </a:lnSpc>
            </a:pPr>
            <a:r>
              <a:rPr lang="en-US" altLang="ja-JP" sz="800" b="1"/>
              <a:t>   Reasoning of legal discovery</a:t>
            </a:r>
            <a:r>
              <a:rPr lang="en-US" altLang="ja-JP" sz="800"/>
              <a:t> is reasoning through which judgements themselves or additional legal sentences are discovered or created.  This reasoning is based on logical deduction because discovered legal sentences are to be set so that the whole reasoning process including these additional sentences can be presented as a logical deduction on the one hand and the reasoning of discovery is to be performed through a falsification inference on the other.  Falsification has the logical structure of </a:t>
            </a:r>
            <a:r>
              <a:rPr lang="en-US" altLang="ja-JP" sz="800" i="1"/>
              <a:t>Modus Tollens</a:t>
            </a:r>
            <a:r>
              <a:rPr lang="en-US" altLang="ja-JP" sz="800"/>
              <a:t>:</a:t>
            </a:r>
          </a:p>
          <a:p>
            <a:pPr>
              <a:lnSpc>
                <a:spcPct val="80000"/>
              </a:lnSpc>
            </a:pPr>
            <a:r>
              <a:rPr lang="en-US" altLang="ja-JP" sz="800" i="1"/>
              <a:t>( A ⇒ B ), </a:t>
            </a:r>
            <a:r>
              <a:rPr lang="ja-JP" altLang="en-US" sz="800" i="1"/>
              <a:t>￢ </a:t>
            </a:r>
            <a:r>
              <a:rPr lang="en-US" altLang="ja-JP" sz="800" i="1"/>
              <a:t>B ⇒ </a:t>
            </a:r>
            <a:r>
              <a:rPr lang="ja-JP" altLang="en-US" sz="800" i="1"/>
              <a:t>￢ </a:t>
            </a:r>
            <a:r>
              <a:rPr lang="en-US" altLang="ja-JP" sz="800" i="1"/>
              <a:t>A</a:t>
            </a:r>
            <a:endParaRPr lang="en-US" altLang="ja-JP" sz="800"/>
          </a:p>
          <a:p>
            <a:pPr>
              <a:lnSpc>
                <a:spcPct val="80000"/>
              </a:lnSpc>
            </a:pPr>
            <a:r>
              <a:rPr lang="ja-JP" altLang="en-US" sz="800"/>
              <a:t>　　</a:t>
            </a:r>
            <a:r>
              <a:rPr lang="en-US" altLang="ja-JP" sz="800"/>
              <a:t>This formula is read as follows.  If ‘if one sets a hypothesis A (together with theorems accepted already) then B follows ’ and it is proven that B is not true, then it follows that the hypothesis A is not true.  (The legal hypothesis cannot be proven as just but only falsified as unjust.)</a:t>
            </a:r>
          </a:p>
          <a:p>
            <a:pPr>
              <a:lnSpc>
                <a:spcPct val="80000"/>
              </a:lnSpc>
            </a:pPr>
            <a:r>
              <a:rPr lang="en-US" altLang="ja-JP" sz="800"/>
              <a:t>   The reasoning of legal discovery, however, requires something more than deduction. To get hypothesis A in the schema above, abductive or inductive reasoning are needed. </a:t>
            </a:r>
          </a:p>
          <a:p>
            <a:pPr>
              <a:lnSpc>
                <a:spcPct val="80000"/>
              </a:lnSpc>
            </a:pPr>
            <a:r>
              <a:rPr lang="en-US" altLang="ja-JP" sz="800"/>
              <a:t>Reasoning to get a hypothetical fact sentence is abduction and reasoning to generate  a rule is induction.  Logical Jurisprudence analyzes the legal reasoning process in two directions: (1) concretization (putting in concrete terms) and (2) systematization.  This is also true for legal reasoning of discovery.  The study of legal interpretation or analogy is important to concretization.  In systematization, it is important to make legal principle sentences clear which will enable us to bring mere collections of legal sentences into a system, on the one hand, and to analyze how legal principle sentences are to be found as hypotheses on the other.</a:t>
            </a:r>
          </a:p>
          <a:p>
            <a:pPr>
              <a:lnSpc>
                <a:spcPct val="80000"/>
              </a:lnSpc>
            </a:pPr>
            <a:r>
              <a:rPr lang="en-US" altLang="ja-JP" sz="800"/>
              <a:t>   The structure of legal reasoning in the application of law, where both reasoning of justification and discovery interact with a concrete case is shown in Figure 1.</a:t>
            </a:r>
          </a:p>
          <a:p>
            <a:pPr>
              <a:lnSpc>
                <a:spcPct val="80000"/>
              </a:lnSpc>
            </a:pPr>
            <a:endParaRPr lang="en-US" altLang="ja-JP" sz="800"/>
          </a:p>
          <a:p>
            <a:pPr>
              <a:lnSpc>
                <a:spcPct val="80000"/>
              </a:lnSpc>
            </a:pPr>
            <a:r>
              <a:rPr lang="en-US" altLang="ja-JP" sz="800"/>
              <a:t>   The study of legal discovery reasoning is important to the theory of legal reasoning, both in  concretization</a:t>
            </a:r>
            <a:r>
              <a:rPr lang="en-US" altLang="ja-JP" sz="800">
                <a:hlinkClick r:id="" action="ppaction://noaction"/>
              </a:rPr>
              <a:t>[1]</a:t>
            </a:r>
            <a:r>
              <a:rPr lang="en-US" altLang="ja-JP" sz="800"/>
              <a:t>  and systematization</a:t>
            </a:r>
            <a:r>
              <a:rPr lang="en-US" altLang="ja-JP" sz="800">
                <a:hlinkClick r:id="" action="ppaction://noaction"/>
              </a:rPr>
              <a:t>[2]</a:t>
            </a:r>
            <a:r>
              <a:rPr lang="en-US" altLang="ja-JP" sz="800"/>
              <a:t>.  Few engineers, however,  study legal knowledge systematization itself, i.e. showing laws as a deductive system.  This is because engineers assume engineers that a theory of science has a deductive system, they are not interested in finding the deductive structure of law and, furthermore, legal knowledge is too specialized and complicated for engineers to deduce the structure. To construct a legal expert system, however, the deductive structure of law must be clarified to make a deductive knowledge base. </a:t>
            </a:r>
            <a:r>
              <a:rPr lang="en-US" altLang="ja-JP" sz="800" b="1"/>
              <a:t>It  has long been desired in legal studies to clarify the deductive system of law and to systematize legal knowledge</a:t>
            </a:r>
            <a:r>
              <a:rPr lang="en-US" altLang="ja-JP" sz="800" b="1">
                <a:hlinkClick r:id="" action="ppaction://noaction"/>
              </a:rPr>
              <a:t>[3</a:t>
            </a:r>
            <a:r>
              <a:rPr lang="en-US" altLang="ja-JP" sz="800">
                <a:hlinkClick r:id="" action="ppaction://noaction"/>
              </a:rPr>
              <a:t>]</a:t>
            </a:r>
            <a:r>
              <a:rPr lang="en-US" altLang="ja-JP" sz="800"/>
              <a:t>.  We focus on how to systematize the law of contracts as a logical deductive system</a:t>
            </a:r>
            <a:r>
              <a:rPr lang="en-US" altLang="ja-JP" sz="800">
                <a:hlinkClick r:id="" action="ppaction://noaction"/>
              </a:rPr>
              <a:t>[4]</a:t>
            </a:r>
            <a:r>
              <a:rPr lang="en-US" altLang="ja-JP" sz="800"/>
              <a:t>, leaving the reasoning of legal discovery in CISG to another time</a:t>
            </a:r>
            <a:r>
              <a:rPr lang="en-US" altLang="ja-JP" sz="800">
                <a:hlinkClick r:id="" action="ppaction://noaction"/>
              </a:rPr>
              <a:t>[5]</a:t>
            </a:r>
            <a:r>
              <a:rPr lang="en-US" altLang="ja-JP" sz="800"/>
              <a:t>. </a:t>
            </a:r>
          </a:p>
          <a:p>
            <a:pPr>
              <a:lnSpc>
                <a:spcPct val="80000"/>
              </a:lnSpc>
            </a:pPr>
            <a:r>
              <a:rPr lang="en-US" altLang="ja-JP" sz="800"/>
              <a:t/>
            </a:r>
            <a:br>
              <a:rPr lang="en-US" altLang="ja-JP" sz="800"/>
            </a:br>
            <a:r>
              <a:rPr lang="en-US" altLang="ja-JP" sz="800">
                <a:hlinkClick r:id="" action="ppaction://noaction"/>
              </a:rPr>
              <a:t>[1]</a:t>
            </a:r>
            <a:r>
              <a:rPr lang="en-US" altLang="ja-JP" sz="800"/>
              <a:t> Cf. Ref. 15)</a:t>
            </a:r>
            <a:endParaRPr lang="en-US" altLang="ja-JP" sz="800">
              <a:hlinkClick r:id="" action="ppaction://noaction"/>
            </a:endParaRPr>
          </a:p>
          <a:p>
            <a:pPr>
              <a:lnSpc>
                <a:spcPct val="80000"/>
              </a:lnSpc>
            </a:pPr>
            <a:r>
              <a:rPr lang="en-US" altLang="ja-JP" sz="800">
                <a:hlinkClick r:id="" action="ppaction://noaction"/>
              </a:rPr>
              <a:t>[2]</a:t>
            </a:r>
            <a:r>
              <a:rPr lang="en-US" altLang="ja-JP" sz="800"/>
              <a:t> Cf. Ref. 7)</a:t>
            </a:r>
            <a:endParaRPr lang="en-US" altLang="ja-JP" sz="800">
              <a:hlinkClick r:id="" action="ppaction://noaction"/>
            </a:endParaRPr>
          </a:p>
          <a:p>
            <a:pPr>
              <a:lnSpc>
                <a:spcPct val="80000"/>
              </a:lnSpc>
            </a:pPr>
            <a:r>
              <a:rPr lang="en-US" altLang="ja-JP" sz="800">
                <a:hlinkClick r:id="" action="ppaction://noaction"/>
              </a:rPr>
              <a:t>[3]</a:t>
            </a:r>
            <a:r>
              <a:rPr lang="en-US" altLang="ja-JP" sz="800"/>
              <a:t> Cf. Ref. 4)</a:t>
            </a:r>
            <a:endParaRPr lang="en-US" altLang="ja-JP" sz="800">
              <a:hlinkClick r:id="" action="ppaction://noaction"/>
            </a:endParaRPr>
          </a:p>
          <a:p>
            <a:pPr>
              <a:lnSpc>
                <a:spcPct val="80000"/>
              </a:lnSpc>
            </a:pPr>
            <a:r>
              <a:rPr lang="en-US" altLang="ja-JP" sz="800">
                <a:hlinkClick r:id="" action="ppaction://noaction"/>
              </a:rPr>
              <a:t>[4]</a:t>
            </a:r>
            <a:r>
              <a:rPr lang="en-US" altLang="ja-JP" sz="800"/>
              <a:t> Interesting books on law and legal reasoning modeling have been published2, 5, 6).  Our study developed independently of them.  Our approach is different from van Kralingen’s approach, for example, in that it is not a conceptual or frame-based ,but purely logical, especially in that we analyze and reconstruct the law intensively in ‘legal sentences’, ‘their validity’ and ‘logical deduction’. </a:t>
            </a:r>
            <a:endParaRPr lang="en-US" altLang="ja-JP" sz="800">
              <a:hlinkClick r:id="" action="ppaction://noaction"/>
            </a:endParaRPr>
          </a:p>
          <a:p>
            <a:pPr>
              <a:lnSpc>
                <a:spcPct val="80000"/>
              </a:lnSpc>
            </a:pPr>
            <a:r>
              <a:rPr lang="en-US" altLang="ja-JP" sz="800">
                <a:hlinkClick r:id="" action="ppaction://noaction"/>
              </a:rPr>
              <a:t>[5]</a:t>
            </a:r>
            <a:r>
              <a:rPr lang="en-US" altLang="ja-JP" sz="800"/>
              <a:t> We have already done this to in a certain extent, i.e. ref.15)</a:t>
            </a:r>
          </a:p>
          <a:p>
            <a:pPr>
              <a:lnSpc>
                <a:spcPct val="80000"/>
              </a:lnSpc>
            </a:pPr>
            <a:endParaRPr lang="en-US" altLang="ja-JP" sz="800"/>
          </a:p>
          <a:p>
            <a:pPr>
              <a:lnSpc>
                <a:spcPct val="80000"/>
              </a:lnSpc>
            </a:pPr>
            <a:r>
              <a:rPr lang="ja-JP" altLang="en-US" sz="800"/>
              <a:t>法適用における法創造推論の役割についてさらに説明します。</a:t>
            </a:r>
          </a:p>
          <a:p>
            <a:pPr>
              <a:lnSpc>
                <a:spcPct val="80000"/>
              </a:lnSpc>
            </a:pPr>
            <a:endParaRPr lang="ja-JP" altLang="en-US" sz="800"/>
          </a:p>
          <a:p>
            <a:pPr>
              <a:lnSpc>
                <a:spcPct val="80000"/>
              </a:lnSpc>
            </a:pPr>
            <a:r>
              <a:rPr lang="ja-JP" altLang="en-US" sz="800"/>
              <a:t>法適用における推論は、相互に関連する「法的正当化の推論」と「法創造の推論」から成り立っています。出来事が生じたとします。その事実は文で記述されます。この事件を法的に解決するための関連法規が見つけられます。その適用結果として法的決定が創設されます。この決定を法的に正当化するためには、具体的事実と抽象的法規の間のギャップを埋めるために、解釈法が創設されます。法規にこの解釈法を加えたものが「法」であります。法がこのように具体化されますと、法的決定は法から演繹され正当化されることになります。なお法創造の推論においては法の目的と決定の具体的妥当性が顧慮されます。</a:t>
            </a:r>
          </a:p>
        </p:txBody>
      </p:sp>
    </p:spTree>
    <p:extLst>
      <p:ext uri="{BB962C8B-B14F-4D97-AF65-F5344CB8AC3E}">
        <p14:creationId xmlns:p14="http://schemas.microsoft.com/office/powerpoint/2010/main" val="16917221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4C90B0-D593-4AD7-A838-6F1EB2FEED0F}" type="slidenum">
              <a:rPr lang="en-US" altLang="ja-JP"/>
              <a:pPr/>
              <a:t>15</a:t>
            </a:fld>
            <a:endParaRPr lang="en-US" altLang="ja-JP"/>
          </a:p>
        </p:txBody>
      </p:sp>
      <p:sp>
        <p:nvSpPr>
          <p:cNvPr id="86018" name="Rectangle 2"/>
          <p:cNvSpPr>
            <a:spLocks noRot="1" noChangeArrowheads="1" noTextEdit="1"/>
          </p:cNvSpPr>
          <p:nvPr>
            <p:ph type="sldImg"/>
          </p:nvPr>
        </p:nvSpPr>
        <p:spPr>
          <a:ln/>
        </p:spPr>
      </p:sp>
      <p:sp>
        <p:nvSpPr>
          <p:cNvPr id="86019"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33056449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F09E598-6FB6-4768-B89F-7E35F9D33E90}" type="slidenum">
              <a:rPr lang="en-US" altLang="ja-JP"/>
              <a:pPr/>
              <a:t>16</a:t>
            </a:fld>
            <a:endParaRPr lang="en-US" altLang="ja-JP"/>
          </a:p>
        </p:txBody>
      </p:sp>
      <p:sp>
        <p:nvSpPr>
          <p:cNvPr id="98306" name="Rectangle 2"/>
          <p:cNvSpPr>
            <a:spLocks noRot="1" noChangeArrowheads="1" noTextEdit="1"/>
          </p:cNvSpPr>
          <p:nvPr>
            <p:ph type="sldImg"/>
          </p:nvPr>
        </p:nvSpPr>
        <p:spPr>
          <a:ln/>
        </p:spPr>
      </p:sp>
      <p:sp>
        <p:nvSpPr>
          <p:cNvPr id="98307"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18804305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83D3C00-0680-4A78-89E2-AB0411A47610}" type="slidenum">
              <a:rPr lang="en-US" altLang="ja-JP"/>
              <a:pPr/>
              <a:t>17</a:t>
            </a:fld>
            <a:endParaRPr lang="en-US" altLang="ja-JP"/>
          </a:p>
        </p:txBody>
      </p:sp>
      <p:sp>
        <p:nvSpPr>
          <p:cNvPr id="99330" name="Rectangle 2"/>
          <p:cNvSpPr>
            <a:spLocks noRot="1" noChangeArrowheads="1" noTextEdit="1"/>
          </p:cNvSpPr>
          <p:nvPr>
            <p:ph type="sldImg"/>
          </p:nvPr>
        </p:nvSpPr>
        <p:spPr>
          <a:ln/>
        </p:spPr>
      </p:sp>
      <p:sp>
        <p:nvSpPr>
          <p:cNvPr id="99331"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39164302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924E9C1-8E7E-4583-8F82-66E110F79876}" type="slidenum">
              <a:rPr lang="en-US" altLang="ja-JP"/>
              <a:pPr/>
              <a:t>18</a:t>
            </a:fld>
            <a:endParaRPr lang="en-US" altLang="ja-JP"/>
          </a:p>
        </p:txBody>
      </p:sp>
      <p:sp>
        <p:nvSpPr>
          <p:cNvPr id="100354" name="Rectangle 2"/>
          <p:cNvSpPr>
            <a:spLocks noRot="1" noChangeArrowheads="1" noTextEdit="1"/>
          </p:cNvSpPr>
          <p:nvPr>
            <p:ph type="sldImg"/>
          </p:nvPr>
        </p:nvSpPr>
        <p:spPr>
          <a:ln/>
        </p:spPr>
      </p:sp>
      <p:sp>
        <p:nvSpPr>
          <p:cNvPr id="100355"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4337149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42330FC-49BF-4D7E-90BD-CBCF45D1F7FF}" type="slidenum">
              <a:rPr lang="en-US" altLang="ja-JP"/>
              <a:pPr/>
              <a:t>19</a:t>
            </a:fld>
            <a:endParaRPr lang="en-US" altLang="ja-JP"/>
          </a:p>
        </p:txBody>
      </p:sp>
      <p:sp>
        <p:nvSpPr>
          <p:cNvPr id="101378" name="Rectangle 2"/>
          <p:cNvSpPr>
            <a:spLocks noRot="1" noChangeArrowheads="1" noTextEdit="1"/>
          </p:cNvSpPr>
          <p:nvPr>
            <p:ph type="sldImg"/>
          </p:nvPr>
        </p:nvSpPr>
        <p:spPr>
          <a:ln/>
        </p:spPr>
      </p:sp>
      <p:sp>
        <p:nvSpPr>
          <p:cNvPr id="101379"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2025707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C783F49-2D76-4CC9-8004-DD7CF0B520E1}" type="slidenum">
              <a:rPr lang="en-US" altLang="ja-JP"/>
              <a:pPr/>
              <a:t>20</a:t>
            </a:fld>
            <a:endParaRPr lang="en-US" altLang="ja-JP"/>
          </a:p>
        </p:txBody>
      </p:sp>
      <p:sp>
        <p:nvSpPr>
          <p:cNvPr id="44034" name="Rectangle 2"/>
          <p:cNvSpPr>
            <a:spLocks noRot="1" noChangeArrowheads="1" noTextEdit="1"/>
          </p:cNvSpPr>
          <p:nvPr>
            <p:ph type="sldImg"/>
          </p:nvPr>
        </p:nvSpPr>
        <p:spPr>
          <a:ln/>
        </p:spPr>
      </p:sp>
      <p:sp>
        <p:nvSpPr>
          <p:cNvPr id="44035" name="Rectangle 3"/>
          <p:cNvSpPr>
            <a:spLocks noGrp="1" noChangeArrowheads="1"/>
          </p:cNvSpPr>
          <p:nvPr>
            <p:ph type="body" idx="1"/>
          </p:nvPr>
        </p:nvSpPr>
        <p:spPr/>
        <p:txBody>
          <a:bodyPr/>
          <a:lstStyle/>
          <a:p>
            <a:r>
              <a:rPr lang="en-US" altLang="ja-JP"/>
              <a:t>The validity of legal meta sentences that prescribe legal object sentences is prescribed by other legal meta sentences.  A legal meta sentence that prescribes the validity of a legal meta sentence is called a higher or upper level legal meta sentence.  The validity of each legal meta sentence is prescribed by a higher level of legal meta sentence.  The highest, final level of legal meta sentence is called a “basic” or “fundamental” legal sentence. The validity of the final, highest legal meta sentence is set as  fact</a:t>
            </a:r>
            <a:r>
              <a:rPr lang="en-US" altLang="ja-JP">
                <a:hlinkClick r:id="" action="ppaction://noaction"/>
              </a:rPr>
              <a:t>[1]</a:t>
            </a:r>
            <a:r>
              <a:rPr lang="en-US" altLang="ja-JP"/>
              <a:t> </a:t>
            </a:r>
            <a:br>
              <a:rPr lang="en-US" altLang="ja-JP"/>
            </a:br>
            <a:endParaRPr lang="en-US" altLang="ja-JP"/>
          </a:p>
          <a:p>
            <a:r>
              <a:rPr lang="en-US" altLang="ja-JP">
                <a:hlinkClick r:id="" action="ppaction://noaction"/>
              </a:rPr>
              <a:t>[1]</a:t>
            </a:r>
            <a:r>
              <a:rPr lang="en-US" altLang="ja-JP"/>
              <a:t> Cf. Kelsen 1960, p.</a:t>
            </a:r>
            <a:r>
              <a:rPr lang="en-US" altLang="ja-JP" u="sng"/>
              <a:t>109.</a:t>
            </a:r>
            <a:r>
              <a:rPr lang="en-US" altLang="ja-JP"/>
              <a:t> He proposed the concept of “basic norm (</a:t>
            </a:r>
            <a:r>
              <a:rPr lang="en-US" altLang="ja-JP" i="1"/>
              <a:t>Grudnnorm</a:t>
            </a:r>
            <a:r>
              <a:rPr lang="en-US" altLang="ja-JP"/>
              <a:t>)”. It is to be noted that my basic legal rule sentence does not always coincide with Kelsen’s conception. They differ in the following points: Kelsen starts on legal norms as a meaning, while I start on legal rule sentences; Kelsen’s basic norm is conceived of as a norm which gives the ground of the validity of constitution or convention as a given positive law, while my theory presents not only such a basic legal rule sentence but also fundamental rules which are always applied at any case where the validity of a legal sentence is to be decided.  This has become the case of our logical analysis of legal system and legal reasoning.</a:t>
            </a:r>
          </a:p>
        </p:txBody>
      </p:sp>
    </p:spTree>
    <p:extLst>
      <p:ext uri="{BB962C8B-B14F-4D97-AF65-F5344CB8AC3E}">
        <p14:creationId xmlns:p14="http://schemas.microsoft.com/office/powerpoint/2010/main" val="110357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1FEA51C-C857-408C-B607-A5DF2E598832}" type="slidenum">
              <a:rPr lang="en-US" altLang="ja-JP"/>
              <a:pPr/>
              <a:t>21</a:t>
            </a:fld>
            <a:endParaRPr lang="en-US" altLang="ja-JP"/>
          </a:p>
        </p:txBody>
      </p:sp>
      <p:sp>
        <p:nvSpPr>
          <p:cNvPr id="47106" name="Rectangle 2"/>
          <p:cNvSpPr>
            <a:spLocks noRot="1" noChangeArrowheads="1" noTextEdit="1"/>
          </p:cNvSpPr>
          <p:nvPr>
            <p:ph type="sldImg"/>
          </p:nvPr>
        </p:nvSpPr>
        <p:spPr>
          <a:ln/>
        </p:spPr>
      </p:sp>
      <p:sp>
        <p:nvSpPr>
          <p:cNvPr id="47107" name="Rectangle 3"/>
          <p:cNvSpPr>
            <a:spLocks noGrp="1" noChangeArrowheads="1"/>
          </p:cNvSpPr>
          <p:nvPr>
            <p:ph type="body" idx="1"/>
          </p:nvPr>
        </p:nvSpPr>
        <p:spPr/>
        <p:txBody>
          <a:bodyPr/>
          <a:lstStyle/>
          <a:p>
            <a:pPr>
              <a:lnSpc>
                <a:spcPct val="90000"/>
              </a:lnSpc>
            </a:pPr>
            <a:r>
              <a:rPr lang="en-US" altLang="ja-JP" sz="1000"/>
              <a:t> The following fundamental legal meta rule sentence is valid  for  confirm that legal sentences are valid</a:t>
            </a:r>
            <a:r>
              <a:rPr lang="en-US" altLang="ja-JP" sz="1000">
                <a:hlinkClick r:id="" action="ppaction://noaction"/>
              </a:rPr>
              <a:t>[1]</a:t>
            </a:r>
            <a:r>
              <a:rPr lang="en-US" altLang="ja-JP" sz="1000"/>
              <a:t>:</a:t>
            </a:r>
            <a:endParaRPr lang="en-US" altLang="ja-JP" sz="1000" i="1"/>
          </a:p>
          <a:p>
            <a:pPr>
              <a:lnSpc>
                <a:spcPct val="90000"/>
              </a:lnSpc>
            </a:pPr>
            <a:r>
              <a:rPr lang="en-US" altLang="ja-JP" sz="1000" i="1"/>
              <a:t>(mrl)</a:t>
            </a:r>
            <a:r>
              <a:rPr lang="en-US" altLang="ja-JP" sz="1000"/>
              <a:t> </a:t>
            </a:r>
            <a:r>
              <a:rPr lang="en-US" altLang="ja-JP" sz="1000" i="1"/>
              <a:t>"A legal sentence S is valid for a goal G at the time T if and only if S becomes valid for G at time T1 before T and S is not terminated for G after T1 and before T."</a:t>
            </a:r>
            <a:endParaRPr lang="en-US" altLang="ja-JP" sz="1000"/>
          </a:p>
          <a:p>
            <a:pPr>
              <a:lnSpc>
                <a:spcPct val="90000"/>
              </a:lnSpc>
            </a:pPr>
            <a:r>
              <a:rPr lang="en-US" altLang="ja-JP" sz="1000"/>
              <a:t>This rule is represented in the CISG knowledge as follows</a:t>
            </a:r>
            <a:r>
              <a:rPr lang="en-US" altLang="ja-JP" sz="1000">
                <a:hlinkClick r:id="" action="ppaction://noaction"/>
              </a:rPr>
              <a:t>[2]</a:t>
            </a:r>
            <a:endParaRPr lang="en-US" altLang="ja-JP" sz="1000" i="1"/>
          </a:p>
          <a:p>
            <a:pPr>
              <a:lnSpc>
                <a:spcPct val="90000"/>
              </a:lnSpc>
            </a:pPr>
            <a:r>
              <a:rPr lang="en-US" altLang="ja-JP" sz="1000" i="1"/>
              <a:t>sen('mr1',[</a:t>
            </a:r>
          </a:p>
          <a:p>
            <a:pPr>
              <a:lnSpc>
                <a:spcPct val="90000"/>
              </a:lnSpc>
            </a:pPr>
            <a:r>
              <a:rPr lang="en-US" altLang="ja-JP" sz="1000" i="1"/>
              <a:t>is_valid(_,[abj:sen(SEN,[cnt:[S]]),goa:G,tim:T])</a:t>
            </a:r>
          </a:p>
          <a:p>
            <a:pPr>
              <a:lnSpc>
                <a:spcPct val="90000"/>
              </a:lnSpc>
            </a:pPr>
            <a:r>
              <a:rPr lang="en-US" altLang="ja-JP" sz="1000" i="1"/>
              <a:t>&lt;-</a:t>
            </a:r>
          </a:p>
          <a:p>
            <a:pPr>
              <a:lnSpc>
                <a:spcPct val="90000"/>
              </a:lnSpc>
            </a:pPr>
            <a:r>
              <a:rPr lang="en-US" altLang="ja-JP" sz="1000" i="1"/>
              <a:t>become_valid(_,[abj:sen(SEN,[cnt:[S]]),goa:G,tim:time_before(T1,[tto:T])])</a:t>
            </a:r>
          </a:p>
          <a:p>
            <a:pPr>
              <a:lnSpc>
                <a:spcPct val="90000"/>
              </a:lnSpc>
            </a:pPr>
            <a:r>
              <a:rPr lang="en-US" altLang="ja-JP" sz="1000" i="1"/>
              <a:t>&amp;</a:t>
            </a:r>
          </a:p>
          <a:p>
            <a:pPr>
              <a:lnSpc>
                <a:spcPct val="90000"/>
              </a:lnSpc>
            </a:pPr>
            <a:r>
              <a:rPr lang="en-US" altLang="ja-JP" sz="1000" i="1"/>
              <a:t>not(is_terminated2(_,[abj:sen(SEN,[cnt:[S]]),goa:G,tim:T2]) &amp; time_after(T2,[tfr:T1]) &amp; time_before(T2,[tto:T]))</a:t>
            </a:r>
          </a:p>
          <a:p>
            <a:pPr>
              <a:lnSpc>
                <a:spcPct val="90000"/>
              </a:lnSpc>
            </a:pPr>
            <a:r>
              <a:rPr lang="en-US" altLang="ja-JP" sz="1000" i="1"/>
              <a:t>]).</a:t>
            </a:r>
            <a:endParaRPr lang="en-US" altLang="ja-JP" sz="1000"/>
          </a:p>
          <a:p>
            <a:pPr>
              <a:lnSpc>
                <a:spcPct val="90000"/>
              </a:lnSpc>
            </a:pPr>
            <a:r>
              <a:rPr lang="en-US" altLang="ja-JP" sz="1000"/>
              <a:t>   This legal rule sentence cannot be found as a statutory text in the CISG or  other regulations.  This is a fundamental legal meta rule sentence  implicitly taken for granted by the CISG and all  other </a:t>
            </a:r>
          </a:p>
          <a:p>
            <a:pPr>
              <a:lnSpc>
                <a:spcPct val="90000"/>
              </a:lnSpc>
            </a:pPr>
            <a:r>
              <a:rPr lang="en-US" altLang="ja-JP" sz="1000"/>
              <a:t>regulations.  Without this rule, no statutory legal sentence works  when it comes to application.  This rule is the most fundamental among legal meta rules  enabling  us to put a mere collection of legal sentences into a legal system.  This rule is applies to every case where the validity of legal sentences is considered.</a:t>
            </a:r>
          </a:p>
          <a:p>
            <a:pPr>
              <a:lnSpc>
                <a:spcPct val="90000"/>
              </a:lnSpc>
            </a:pPr>
            <a:r>
              <a:rPr lang="en-US" altLang="ja-JP" sz="1000"/>
              <a:t/>
            </a:r>
            <a:br>
              <a:rPr lang="en-US" altLang="ja-JP" sz="1000"/>
            </a:br>
            <a:r>
              <a:rPr lang="en-US" altLang="ja-JP" sz="1000">
                <a:hlinkClick r:id="" action="ppaction://noaction"/>
              </a:rPr>
              <a:t>[1]</a:t>
            </a:r>
            <a:r>
              <a:rPr lang="en-US" altLang="ja-JP" sz="1000"/>
              <a:t> The validity of this fundamental legal meta rule is presupposed.  In the CISG knowledge base a sentence which describes this validity is set as a legal fact sentence</a:t>
            </a:r>
            <a:endParaRPr lang="en-US" altLang="ja-JP" sz="1000">
              <a:hlinkClick r:id="" action="ppaction://noaction"/>
            </a:endParaRPr>
          </a:p>
          <a:p>
            <a:pPr>
              <a:lnSpc>
                <a:spcPct val="90000"/>
              </a:lnSpc>
            </a:pPr>
            <a:r>
              <a:rPr lang="en-US" altLang="ja-JP" sz="1000">
                <a:hlinkClick r:id="" action="ppaction://noaction"/>
              </a:rPr>
              <a:t>[2]</a:t>
            </a:r>
            <a:r>
              <a:rPr lang="en-US" altLang="ja-JP" sz="1000"/>
              <a:t> This formula is based on CPF as a representation method of legal knowledge. As regars CPF, conf. Ref. 26.</a:t>
            </a:r>
          </a:p>
        </p:txBody>
      </p:sp>
    </p:spTree>
    <p:extLst>
      <p:ext uri="{BB962C8B-B14F-4D97-AF65-F5344CB8AC3E}">
        <p14:creationId xmlns:p14="http://schemas.microsoft.com/office/powerpoint/2010/main" val="17385477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2396D8-47C7-423D-9E6D-5002E5A590F4}" type="slidenum">
              <a:rPr lang="en-US" altLang="ja-JP"/>
              <a:pPr/>
              <a:t>22</a:t>
            </a:fld>
            <a:endParaRPr lang="en-US" altLang="ja-JP"/>
          </a:p>
        </p:txBody>
      </p:sp>
      <p:sp>
        <p:nvSpPr>
          <p:cNvPr id="102402" name="Rectangle 2"/>
          <p:cNvSpPr>
            <a:spLocks noRot="1" noChangeArrowheads="1" noTextEdit="1"/>
          </p:cNvSpPr>
          <p:nvPr>
            <p:ph type="sldImg"/>
          </p:nvPr>
        </p:nvSpPr>
        <p:spPr>
          <a:ln/>
        </p:spPr>
      </p:sp>
      <p:sp>
        <p:nvSpPr>
          <p:cNvPr id="102403"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42551643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5F28223-E6AE-4869-B500-BC71FE50650E}" type="slidenum">
              <a:rPr lang="en-US" altLang="ja-JP"/>
              <a:pPr/>
              <a:t>23</a:t>
            </a:fld>
            <a:endParaRPr lang="en-US" altLang="ja-JP"/>
          </a:p>
        </p:txBody>
      </p:sp>
      <p:sp>
        <p:nvSpPr>
          <p:cNvPr id="103426" name="Rectangle 2"/>
          <p:cNvSpPr>
            <a:spLocks noRot="1" noChangeArrowheads="1" noTextEdit="1"/>
          </p:cNvSpPr>
          <p:nvPr>
            <p:ph type="sldImg"/>
          </p:nvPr>
        </p:nvSpPr>
        <p:spPr>
          <a:ln/>
        </p:spPr>
      </p:sp>
      <p:sp>
        <p:nvSpPr>
          <p:cNvPr id="103427"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730419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D12C9F-5F75-4A19-80A2-B0F87CD71F46}" type="slidenum">
              <a:rPr lang="en-US" altLang="ja-JP"/>
              <a:pPr/>
              <a:t>24</a:t>
            </a:fld>
            <a:endParaRPr lang="en-US" altLang="ja-JP"/>
          </a:p>
        </p:txBody>
      </p:sp>
      <p:sp>
        <p:nvSpPr>
          <p:cNvPr id="104450" name="Rectangle 2"/>
          <p:cNvSpPr>
            <a:spLocks noRot="1" noChangeArrowheads="1" noTextEdit="1"/>
          </p:cNvSpPr>
          <p:nvPr>
            <p:ph type="sldImg"/>
          </p:nvPr>
        </p:nvSpPr>
        <p:spPr>
          <a:ln/>
        </p:spPr>
      </p:sp>
      <p:sp>
        <p:nvSpPr>
          <p:cNvPr id="104451"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18650386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1277894-4D33-4A9B-B972-9E49CEE00F00}" type="slidenum">
              <a:rPr lang="en-US" altLang="ja-JP"/>
              <a:pPr/>
              <a:t>25</a:t>
            </a:fld>
            <a:endParaRPr lang="en-US" altLang="ja-JP"/>
          </a:p>
        </p:txBody>
      </p:sp>
      <p:sp>
        <p:nvSpPr>
          <p:cNvPr id="105474" name="Rectangle 2"/>
          <p:cNvSpPr>
            <a:spLocks noRot="1" noChangeArrowheads="1" noTextEdit="1"/>
          </p:cNvSpPr>
          <p:nvPr>
            <p:ph type="sldImg"/>
          </p:nvPr>
        </p:nvSpPr>
        <p:spPr>
          <a:ln/>
        </p:spPr>
      </p:sp>
      <p:sp>
        <p:nvSpPr>
          <p:cNvPr id="105475"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24752756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59F47D0-EFE2-445C-B823-0907995A3A62}" type="slidenum">
              <a:rPr lang="en-US" altLang="ja-JP"/>
              <a:pPr/>
              <a:t>26</a:t>
            </a:fld>
            <a:endParaRPr lang="en-US" altLang="ja-JP"/>
          </a:p>
        </p:txBody>
      </p:sp>
      <p:sp>
        <p:nvSpPr>
          <p:cNvPr id="106498" name="Rectangle 2"/>
          <p:cNvSpPr>
            <a:spLocks noRot="1" noChangeArrowheads="1" noTextEdit="1"/>
          </p:cNvSpPr>
          <p:nvPr>
            <p:ph type="sldImg"/>
          </p:nvPr>
        </p:nvSpPr>
        <p:spPr>
          <a:ln/>
        </p:spPr>
      </p:sp>
      <p:sp>
        <p:nvSpPr>
          <p:cNvPr id="106499"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3801947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EFC3A58-E50D-4B4E-AD62-4EBC3E347A97}" type="slidenum">
              <a:rPr lang="en-US" altLang="ja-JP"/>
              <a:pPr/>
              <a:t>27</a:t>
            </a:fld>
            <a:endParaRPr lang="en-US" altLang="ja-JP"/>
          </a:p>
        </p:txBody>
      </p:sp>
      <p:sp>
        <p:nvSpPr>
          <p:cNvPr id="107522" name="Rectangle 2"/>
          <p:cNvSpPr>
            <a:spLocks noRot="1" noChangeArrowheads="1" noTextEdit="1"/>
          </p:cNvSpPr>
          <p:nvPr>
            <p:ph type="sldImg"/>
          </p:nvPr>
        </p:nvSpPr>
        <p:spPr>
          <a:ln/>
        </p:spPr>
      </p:sp>
      <p:sp>
        <p:nvSpPr>
          <p:cNvPr id="107523"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19855804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F49858E-0036-434C-9F67-73977BE94254}" type="slidenum">
              <a:rPr lang="en-US" altLang="ja-JP"/>
              <a:pPr/>
              <a:t>28</a:t>
            </a:fld>
            <a:endParaRPr lang="en-US" altLang="ja-JP"/>
          </a:p>
        </p:txBody>
      </p:sp>
      <p:sp>
        <p:nvSpPr>
          <p:cNvPr id="108546" name="Rectangle 2"/>
          <p:cNvSpPr>
            <a:spLocks noRot="1" noChangeArrowheads="1" noTextEdit="1"/>
          </p:cNvSpPr>
          <p:nvPr>
            <p:ph type="sldImg"/>
          </p:nvPr>
        </p:nvSpPr>
        <p:spPr>
          <a:ln/>
        </p:spPr>
      </p:sp>
      <p:sp>
        <p:nvSpPr>
          <p:cNvPr id="108547"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26702925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6B2F43C-B130-4778-BA9A-02E2863D79E9}" type="slidenum">
              <a:rPr lang="en-US" altLang="ja-JP"/>
              <a:pPr/>
              <a:t>29</a:t>
            </a:fld>
            <a:endParaRPr lang="en-US" altLang="ja-JP"/>
          </a:p>
        </p:txBody>
      </p:sp>
      <p:sp>
        <p:nvSpPr>
          <p:cNvPr id="109570" name="Rectangle 2"/>
          <p:cNvSpPr>
            <a:spLocks noRot="1" noChangeArrowheads="1" noTextEdit="1"/>
          </p:cNvSpPr>
          <p:nvPr>
            <p:ph type="sldImg"/>
          </p:nvPr>
        </p:nvSpPr>
        <p:spPr>
          <a:ln/>
        </p:spPr>
      </p:sp>
      <p:sp>
        <p:nvSpPr>
          <p:cNvPr id="109571"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17836703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09E708-FC56-4C48-A287-0DDEB2BA3F0D}" type="slidenum">
              <a:rPr lang="en-US" altLang="ja-JP"/>
              <a:pPr/>
              <a:t>30</a:t>
            </a:fld>
            <a:endParaRPr lang="en-US" altLang="ja-JP"/>
          </a:p>
        </p:txBody>
      </p:sp>
      <p:sp>
        <p:nvSpPr>
          <p:cNvPr id="110594" name="Rectangle 2"/>
          <p:cNvSpPr>
            <a:spLocks noRot="1" noChangeArrowheads="1" noTextEdit="1"/>
          </p:cNvSpPr>
          <p:nvPr>
            <p:ph type="sldImg"/>
          </p:nvPr>
        </p:nvSpPr>
        <p:spPr>
          <a:ln/>
        </p:spPr>
      </p:sp>
      <p:sp>
        <p:nvSpPr>
          <p:cNvPr id="110595"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34234939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22C025E-2CC2-4DD0-BC39-8FE46E6DD575}" type="slidenum">
              <a:rPr lang="en-US" altLang="ja-JP"/>
              <a:pPr/>
              <a:t>31</a:t>
            </a:fld>
            <a:endParaRPr lang="en-US" altLang="ja-JP"/>
          </a:p>
        </p:txBody>
      </p:sp>
      <p:sp>
        <p:nvSpPr>
          <p:cNvPr id="111618" name="Rectangle 2"/>
          <p:cNvSpPr>
            <a:spLocks noRot="1" noChangeArrowheads="1" noTextEdit="1"/>
          </p:cNvSpPr>
          <p:nvPr>
            <p:ph type="sldImg"/>
          </p:nvPr>
        </p:nvSpPr>
        <p:spPr>
          <a:ln/>
        </p:spPr>
      </p:sp>
      <p:sp>
        <p:nvSpPr>
          <p:cNvPr id="111619"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4037162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2C1A09A-5A7E-4D76-B06C-F5789A527ED9}" type="slidenum">
              <a:rPr lang="en-US" altLang="ja-JP"/>
              <a:pPr/>
              <a:t>32</a:t>
            </a:fld>
            <a:endParaRPr lang="en-US" altLang="ja-JP"/>
          </a:p>
        </p:txBody>
      </p:sp>
      <p:sp>
        <p:nvSpPr>
          <p:cNvPr id="112642" name="Rectangle 2"/>
          <p:cNvSpPr>
            <a:spLocks noRot="1" noChangeArrowheads="1" noTextEdit="1"/>
          </p:cNvSpPr>
          <p:nvPr>
            <p:ph type="sldImg"/>
          </p:nvPr>
        </p:nvSpPr>
        <p:spPr>
          <a:ln/>
        </p:spPr>
      </p:sp>
      <p:sp>
        <p:nvSpPr>
          <p:cNvPr id="112643"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7898344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CA7B57-4AE3-4C54-8DC4-B034E12FA150}" type="slidenum">
              <a:rPr lang="en-US" altLang="ja-JP"/>
              <a:pPr/>
              <a:t>33</a:t>
            </a:fld>
            <a:endParaRPr lang="en-US" altLang="ja-JP"/>
          </a:p>
        </p:txBody>
      </p:sp>
      <p:sp>
        <p:nvSpPr>
          <p:cNvPr id="113666" name="Rectangle 2"/>
          <p:cNvSpPr>
            <a:spLocks noRot="1" noChangeArrowheads="1" noTextEdit="1"/>
          </p:cNvSpPr>
          <p:nvPr>
            <p:ph type="sldImg"/>
          </p:nvPr>
        </p:nvSpPr>
        <p:spPr>
          <a:ln/>
        </p:spPr>
      </p:sp>
      <p:sp>
        <p:nvSpPr>
          <p:cNvPr id="113667"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78185534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9417BB-03DE-40F0-AF6B-7EDF101091AA}" type="slidenum">
              <a:rPr lang="en-US" altLang="ja-JP"/>
              <a:pPr/>
              <a:t>34</a:t>
            </a:fld>
            <a:endParaRPr lang="en-US" altLang="ja-JP"/>
          </a:p>
        </p:txBody>
      </p:sp>
      <p:sp>
        <p:nvSpPr>
          <p:cNvPr id="114690" name="Rectangle 2"/>
          <p:cNvSpPr>
            <a:spLocks noRot="1" noChangeArrowheads="1" noTextEdit="1"/>
          </p:cNvSpPr>
          <p:nvPr>
            <p:ph type="sldImg"/>
          </p:nvPr>
        </p:nvSpPr>
        <p:spPr>
          <a:ln/>
        </p:spPr>
      </p:sp>
      <p:sp>
        <p:nvSpPr>
          <p:cNvPr id="114691"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50713704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ACD62AD-CC2B-4E15-AB7B-9E740A1F2FED}" type="slidenum">
              <a:rPr lang="en-US" altLang="ja-JP"/>
              <a:pPr/>
              <a:t>35</a:t>
            </a:fld>
            <a:endParaRPr lang="en-US" altLang="ja-JP"/>
          </a:p>
        </p:txBody>
      </p:sp>
      <p:sp>
        <p:nvSpPr>
          <p:cNvPr id="115714" name="Rectangle 2"/>
          <p:cNvSpPr>
            <a:spLocks noRot="1" noChangeArrowheads="1" noTextEdit="1"/>
          </p:cNvSpPr>
          <p:nvPr>
            <p:ph type="sldImg"/>
          </p:nvPr>
        </p:nvSpPr>
        <p:spPr>
          <a:ln/>
        </p:spPr>
      </p:sp>
      <p:sp>
        <p:nvSpPr>
          <p:cNvPr id="115715"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165555406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097B0D-250C-4B08-9D99-9B1CD9F84DDE}" type="slidenum">
              <a:rPr lang="en-US" altLang="ja-JP"/>
              <a:pPr/>
              <a:t>36</a:t>
            </a:fld>
            <a:endParaRPr lang="en-US" altLang="ja-JP"/>
          </a:p>
        </p:txBody>
      </p:sp>
      <p:sp>
        <p:nvSpPr>
          <p:cNvPr id="116738" name="Rectangle 2"/>
          <p:cNvSpPr>
            <a:spLocks noRot="1" noChangeArrowheads="1" noTextEdit="1"/>
          </p:cNvSpPr>
          <p:nvPr>
            <p:ph type="sldImg"/>
          </p:nvPr>
        </p:nvSpPr>
        <p:spPr>
          <a:ln/>
        </p:spPr>
      </p:sp>
      <p:sp>
        <p:nvSpPr>
          <p:cNvPr id="116739"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302075638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218F28E-FF61-44C0-908A-D8CC72B80B4D}" type="slidenum">
              <a:rPr lang="en-US" altLang="ja-JP"/>
              <a:pPr/>
              <a:t>37</a:t>
            </a:fld>
            <a:endParaRPr lang="en-US" altLang="ja-JP"/>
          </a:p>
        </p:txBody>
      </p:sp>
      <p:sp>
        <p:nvSpPr>
          <p:cNvPr id="117762" name="Rectangle 2"/>
          <p:cNvSpPr>
            <a:spLocks noRot="1" noChangeArrowheads="1" noTextEdit="1"/>
          </p:cNvSpPr>
          <p:nvPr>
            <p:ph type="sldImg"/>
          </p:nvPr>
        </p:nvSpPr>
        <p:spPr>
          <a:ln/>
        </p:spPr>
      </p:sp>
      <p:sp>
        <p:nvSpPr>
          <p:cNvPr id="117763"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143147701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36297E7-B763-4F66-B722-173B5E959D21}" type="slidenum">
              <a:rPr lang="en-US" altLang="ja-JP"/>
              <a:pPr/>
              <a:t>38</a:t>
            </a:fld>
            <a:endParaRPr lang="en-US" altLang="ja-JP"/>
          </a:p>
        </p:txBody>
      </p:sp>
      <p:sp>
        <p:nvSpPr>
          <p:cNvPr id="118786" name="Rectangle 2"/>
          <p:cNvSpPr>
            <a:spLocks noRot="1" noChangeArrowheads="1" noTextEdit="1"/>
          </p:cNvSpPr>
          <p:nvPr>
            <p:ph type="sldImg"/>
          </p:nvPr>
        </p:nvSpPr>
        <p:spPr>
          <a:ln/>
        </p:spPr>
      </p:sp>
      <p:sp>
        <p:nvSpPr>
          <p:cNvPr id="118787"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413527276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86EFE12-917C-4A9D-945C-7CF6314CCE7F}" type="slidenum">
              <a:rPr lang="en-US" altLang="ja-JP"/>
              <a:pPr/>
              <a:t>39</a:t>
            </a:fld>
            <a:endParaRPr lang="en-US" altLang="ja-JP"/>
          </a:p>
        </p:txBody>
      </p:sp>
      <p:sp>
        <p:nvSpPr>
          <p:cNvPr id="119810" name="Rectangle 2"/>
          <p:cNvSpPr>
            <a:spLocks noRot="1" noChangeArrowheads="1" noTextEdit="1"/>
          </p:cNvSpPr>
          <p:nvPr>
            <p:ph type="sldImg"/>
          </p:nvPr>
        </p:nvSpPr>
        <p:spPr>
          <a:ln/>
        </p:spPr>
      </p:sp>
      <p:sp>
        <p:nvSpPr>
          <p:cNvPr id="119811"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6734892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6E46F7-7308-402F-97B2-B1C8A6D55304}" type="slidenum">
              <a:rPr lang="en-US" altLang="ja-JP"/>
              <a:pPr/>
              <a:t>40</a:t>
            </a:fld>
            <a:endParaRPr lang="en-US" altLang="ja-JP"/>
          </a:p>
        </p:txBody>
      </p:sp>
      <p:sp>
        <p:nvSpPr>
          <p:cNvPr id="121858" name="Rectangle 2"/>
          <p:cNvSpPr>
            <a:spLocks noRot="1" noChangeArrowheads="1" noTextEdit="1"/>
          </p:cNvSpPr>
          <p:nvPr>
            <p:ph type="sldImg"/>
          </p:nvPr>
        </p:nvSpPr>
        <p:spPr>
          <a:ln/>
        </p:spPr>
      </p:sp>
      <p:sp>
        <p:nvSpPr>
          <p:cNvPr id="121859"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230158423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1BE963-8983-43A5-99C3-EB2E1D3DF831}" type="slidenum">
              <a:rPr lang="en-US" altLang="ja-JP"/>
              <a:pPr/>
              <a:t>41</a:t>
            </a:fld>
            <a:endParaRPr lang="en-US" altLang="ja-JP"/>
          </a:p>
        </p:txBody>
      </p:sp>
      <p:sp>
        <p:nvSpPr>
          <p:cNvPr id="122882" name="Rectangle 2"/>
          <p:cNvSpPr>
            <a:spLocks noRot="1" noChangeArrowheads="1" noTextEdit="1"/>
          </p:cNvSpPr>
          <p:nvPr>
            <p:ph type="sldImg"/>
          </p:nvPr>
        </p:nvSpPr>
        <p:spPr>
          <a:ln/>
        </p:spPr>
      </p:sp>
      <p:sp>
        <p:nvSpPr>
          <p:cNvPr id="122883" name="Rectangle 3"/>
          <p:cNvSpPr>
            <a:spLocks noGrp="1" noChangeArrowheads="1"/>
          </p:cNvSpPr>
          <p:nvPr>
            <p:ph type="body" idx="1"/>
          </p:nvPr>
        </p:nvSpPr>
        <p:spPr/>
        <p:txBody>
          <a:bodyPr/>
          <a:lstStyle/>
          <a:p>
            <a:endParaRPr lang="ja-JP" altLang="ja-JP"/>
          </a:p>
        </p:txBody>
      </p:sp>
    </p:spTree>
    <p:extLst>
      <p:ext uri="{BB962C8B-B14F-4D97-AF65-F5344CB8AC3E}">
        <p14:creationId xmlns:p14="http://schemas.microsoft.com/office/powerpoint/2010/main" val="25668146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143000" y="1122363"/>
            <a:ext cx="6858000" cy="2387600"/>
          </a:xfrm>
        </p:spPr>
        <p:txBody>
          <a:bodyPr anchor="b"/>
          <a:lstStyle>
            <a:lvl1pPr algn="ctr">
              <a:defRPr sz="6000"/>
            </a:lvl1pPr>
          </a:lstStyle>
          <a:p>
            <a:r>
              <a:rPr lang="ja-JP" altLang="en-US" smtClean="0"/>
              <a:t>マスター タイトルの書式設定</a:t>
            </a:r>
            <a:endParaRPr lang="ja-JP" altLang="en-US"/>
          </a:p>
        </p:txBody>
      </p:sp>
      <p:sp>
        <p:nvSpPr>
          <p:cNvPr id="3" name="サブタイトル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ja-JP" altLang="en-US" smtClean="0"/>
              <a:t>マスター サブタイトルの書式設定</a:t>
            </a:r>
            <a:endParaRPr lang="ja-JP" altLang="en-US"/>
          </a:p>
        </p:txBody>
      </p:sp>
      <p:sp>
        <p:nvSpPr>
          <p:cNvPr id="4" name="日付プレースホルダー 3"/>
          <p:cNvSpPr>
            <a:spLocks noGrp="1"/>
          </p:cNvSpPr>
          <p:nvPr>
            <p:ph type="dt" sz="half" idx="10"/>
          </p:nvPr>
        </p:nvSpPr>
        <p:spPr/>
        <p:txBody>
          <a:bodyPr/>
          <a:lstStyle>
            <a:lvl1pPr>
              <a:defRPr/>
            </a:lvl1pPr>
          </a:lstStyle>
          <a:p>
            <a:endParaRPr lang="en-US" altLang="ja-JP"/>
          </a:p>
        </p:txBody>
      </p:sp>
      <p:sp>
        <p:nvSpPr>
          <p:cNvPr id="5" name="フッター プレースホルダー 4"/>
          <p:cNvSpPr>
            <a:spLocks noGrp="1"/>
          </p:cNvSpPr>
          <p:nvPr>
            <p:ph type="ftr" sz="quarter" idx="11"/>
          </p:nvPr>
        </p:nvSpPr>
        <p:spPr/>
        <p:txBody>
          <a:bodyPr/>
          <a:lstStyle>
            <a:lvl1pPr>
              <a:defRPr/>
            </a:lvl1pPr>
          </a:lstStyle>
          <a:p>
            <a:endParaRPr lang="en-US" altLang="ja-JP"/>
          </a:p>
        </p:txBody>
      </p:sp>
      <p:sp>
        <p:nvSpPr>
          <p:cNvPr id="6" name="スライド番号プレースホルダー 5"/>
          <p:cNvSpPr>
            <a:spLocks noGrp="1"/>
          </p:cNvSpPr>
          <p:nvPr>
            <p:ph type="sldNum" sz="quarter" idx="12"/>
          </p:nvPr>
        </p:nvSpPr>
        <p:spPr/>
        <p:txBody>
          <a:bodyPr/>
          <a:lstStyle>
            <a:lvl1pPr>
              <a:defRPr/>
            </a:lvl1pPr>
          </a:lstStyle>
          <a:p>
            <a:fld id="{D8B7FFD0-3756-4ABE-8A0E-CB4DB6644178}" type="slidenum">
              <a:rPr lang="en-US" altLang="ja-JP"/>
              <a:pPr/>
              <a:t>‹#›</a:t>
            </a:fld>
            <a:endParaRPr lang="en-US" altLang="ja-JP"/>
          </a:p>
        </p:txBody>
      </p:sp>
    </p:spTree>
    <p:extLst>
      <p:ext uri="{BB962C8B-B14F-4D97-AF65-F5344CB8AC3E}">
        <p14:creationId xmlns:p14="http://schemas.microsoft.com/office/powerpoint/2010/main" val="40887791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コンテンツ プレースホルダー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ー 3"/>
          <p:cNvSpPr>
            <a:spLocks noGrp="1"/>
          </p:cNvSpPr>
          <p:nvPr>
            <p:ph type="dt" sz="half" idx="10"/>
          </p:nvPr>
        </p:nvSpPr>
        <p:spPr/>
        <p:txBody>
          <a:bodyPr/>
          <a:lstStyle>
            <a:lvl1pPr>
              <a:defRPr/>
            </a:lvl1pPr>
          </a:lstStyle>
          <a:p>
            <a:endParaRPr lang="en-US" altLang="ja-JP"/>
          </a:p>
        </p:txBody>
      </p:sp>
      <p:sp>
        <p:nvSpPr>
          <p:cNvPr id="5" name="フッター プレースホルダー 4"/>
          <p:cNvSpPr>
            <a:spLocks noGrp="1"/>
          </p:cNvSpPr>
          <p:nvPr>
            <p:ph type="ftr" sz="quarter" idx="11"/>
          </p:nvPr>
        </p:nvSpPr>
        <p:spPr/>
        <p:txBody>
          <a:bodyPr/>
          <a:lstStyle>
            <a:lvl1pPr>
              <a:defRPr/>
            </a:lvl1pPr>
          </a:lstStyle>
          <a:p>
            <a:endParaRPr lang="en-US" altLang="ja-JP"/>
          </a:p>
        </p:txBody>
      </p:sp>
      <p:sp>
        <p:nvSpPr>
          <p:cNvPr id="6" name="スライド番号プレースホルダー 5"/>
          <p:cNvSpPr>
            <a:spLocks noGrp="1"/>
          </p:cNvSpPr>
          <p:nvPr>
            <p:ph type="sldNum" sz="quarter" idx="12"/>
          </p:nvPr>
        </p:nvSpPr>
        <p:spPr/>
        <p:txBody>
          <a:bodyPr/>
          <a:lstStyle>
            <a:lvl1pPr>
              <a:defRPr/>
            </a:lvl1pPr>
          </a:lstStyle>
          <a:p>
            <a:fld id="{B499641F-9BAD-41A9-AE2A-8456BD23234F}" type="slidenum">
              <a:rPr lang="en-US" altLang="ja-JP"/>
              <a:pPr/>
              <a:t>‹#›</a:t>
            </a:fld>
            <a:endParaRPr lang="en-US" altLang="ja-JP"/>
          </a:p>
        </p:txBody>
      </p:sp>
    </p:spTree>
    <p:extLst>
      <p:ext uri="{BB962C8B-B14F-4D97-AF65-F5344CB8AC3E}">
        <p14:creationId xmlns:p14="http://schemas.microsoft.com/office/powerpoint/2010/main" val="31063712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623888" y="1709738"/>
            <a:ext cx="7886700" cy="2852737"/>
          </a:xfrm>
        </p:spPr>
        <p:txBody>
          <a:bodyPr anchor="b"/>
          <a:lstStyle>
            <a:lvl1pPr>
              <a:defRPr sz="6000"/>
            </a:lvl1pPr>
          </a:lstStyle>
          <a:p>
            <a:r>
              <a:rPr lang="ja-JP" altLang="en-US" smtClean="0"/>
              <a:t>マスター タイトルの書式設定</a:t>
            </a:r>
            <a:endParaRPr lang="ja-JP" altLang="en-US"/>
          </a:p>
        </p:txBody>
      </p:sp>
      <p:sp>
        <p:nvSpPr>
          <p:cNvPr id="3" name="テキスト プレースホルダー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ja-JP" altLang="en-US" smtClean="0"/>
              <a:t>マスター テキストの書式設定</a:t>
            </a:r>
          </a:p>
        </p:txBody>
      </p:sp>
      <p:sp>
        <p:nvSpPr>
          <p:cNvPr id="4" name="日付プレースホルダー 3"/>
          <p:cNvSpPr>
            <a:spLocks noGrp="1"/>
          </p:cNvSpPr>
          <p:nvPr>
            <p:ph type="dt" sz="half" idx="10"/>
          </p:nvPr>
        </p:nvSpPr>
        <p:spPr/>
        <p:txBody>
          <a:bodyPr/>
          <a:lstStyle>
            <a:lvl1pPr>
              <a:defRPr/>
            </a:lvl1pPr>
          </a:lstStyle>
          <a:p>
            <a:endParaRPr lang="en-US" altLang="ja-JP"/>
          </a:p>
        </p:txBody>
      </p:sp>
      <p:sp>
        <p:nvSpPr>
          <p:cNvPr id="5" name="フッター プレースホルダー 4"/>
          <p:cNvSpPr>
            <a:spLocks noGrp="1"/>
          </p:cNvSpPr>
          <p:nvPr>
            <p:ph type="ftr" sz="quarter" idx="11"/>
          </p:nvPr>
        </p:nvSpPr>
        <p:spPr/>
        <p:txBody>
          <a:bodyPr/>
          <a:lstStyle>
            <a:lvl1pPr>
              <a:defRPr/>
            </a:lvl1pPr>
          </a:lstStyle>
          <a:p>
            <a:endParaRPr lang="en-US" altLang="ja-JP"/>
          </a:p>
        </p:txBody>
      </p:sp>
      <p:sp>
        <p:nvSpPr>
          <p:cNvPr id="6" name="スライド番号プレースホルダー 5"/>
          <p:cNvSpPr>
            <a:spLocks noGrp="1"/>
          </p:cNvSpPr>
          <p:nvPr>
            <p:ph type="sldNum" sz="quarter" idx="12"/>
          </p:nvPr>
        </p:nvSpPr>
        <p:spPr/>
        <p:txBody>
          <a:bodyPr/>
          <a:lstStyle>
            <a:lvl1pPr>
              <a:defRPr/>
            </a:lvl1pPr>
          </a:lstStyle>
          <a:p>
            <a:fld id="{FA57FD4F-8AD5-44C8-A242-218284749349}" type="slidenum">
              <a:rPr lang="en-US" altLang="ja-JP"/>
              <a:pPr/>
              <a:t>‹#›</a:t>
            </a:fld>
            <a:endParaRPr lang="en-US" altLang="ja-JP"/>
          </a:p>
        </p:txBody>
      </p:sp>
    </p:spTree>
    <p:extLst>
      <p:ext uri="{BB962C8B-B14F-4D97-AF65-F5344CB8AC3E}">
        <p14:creationId xmlns:p14="http://schemas.microsoft.com/office/powerpoint/2010/main" val="4009067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コンテンツ プレースホルダー 2"/>
          <p:cNvSpPr>
            <a:spLocks noGrp="1"/>
          </p:cNvSpPr>
          <p:nvPr>
            <p:ph sz="half" idx="1"/>
          </p:nvPr>
        </p:nvSpPr>
        <p:spPr>
          <a:xfrm>
            <a:off x="457200" y="1600200"/>
            <a:ext cx="4038600" cy="452596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ー 3"/>
          <p:cNvSpPr>
            <a:spLocks noGrp="1"/>
          </p:cNvSpPr>
          <p:nvPr>
            <p:ph sz="half" idx="2"/>
          </p:nvPr>
        </p:nvSpPr>
        <p:spPr>
          <a:xfrm>
            <a:off x="4648200" y="1600200"/>
            <a:ext cx="4038600" cy="452596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日付プレースホルダー 4"/>
          <p:cNvSpPr>
            <a:spLocks noGrp="1"/>
          </p:cNvSpPr>
          <p:nvPr>
            <p:ph type="dt" sz="half" idx="10"/>
          </p:nvPr>
        </p:nvSpPr>
        <p:spPr/>
        <p:txBody>
          <a:bodyPr/>
          <a:lstStyle>
            <a:lvl1pPr>
              <a:defRPr/>
            </a:lvl1pPr>
          </a:lstStyle>
          <a:p>
            <a:endParaRPr lang="en-US" altLang="ja-JP"/>
          </a:p>
        </p:txBody>
      </p:sp>
      <p:sp>
        <p:nvSpPr>
          <p:cNvPr id="6" name="フッター プレースホルダー 5"/>
          <p:cNvSpPr>
            <a:spLocks noGrp="1"/>
          </p:cNvSpPr>
          <p:nvPr>
            <p:ph type="ftr" sz="quarter" idx="11"/>
          </p:nvPr>
        </p:nvSpPr>
        <p:spPr/>
        <p:txBody>
          <a:bodyPr/>
          <a:lstStyle>
            <a:lvl1pPr>
              <a:defRPr/>
            </a:lvl1pPr>
          </a:lstStyle>
          <a:p>
            <a:endParaRPr lang="en-US" altLang="ja-JP"/>
          </a:p>
        </p:txBody>
      </p:sp>
      <p:sp>
        <p:nvSpPr>
          <p:cNvPr id="7" name="スライド番号プレースホルダー 6"/>
          <p:cNvSpPr>
            <a:spLocks noGrp="1"/>
          </p:cNvSpPr>
          <p:nvPr>
            <p:ph type="sldNum" sz="quarter" idx="12"/>
          </p:nvPr>
        </p:nvSpPr>
        <p:spPr/>
        <p:txBody>
          <a:bodyPr/>
          <a:lstStyle>
            <a:lvl1pPr>
              <a:defRPr/>
            </a:lvl1pPr>
          </a:lstStyle>
          <a:p>
            <a:fld id="{7FE8D314-EB46-4F82-B780-E38D4830DB58}" type="slidenum">
              <a:rPr lang="en-US" altLang="ja-JP"/>
              <a:pPr/>
              <a:t>‹#›</a:t>
            </a:fld>
            <a:endParaRPr lang="en-US" altLang="ja-JP"/>
          </a:p>
        </p:txBody>
      </p:sp>
    </p:spTree>
    <p:extLst>
      <p:ext uri="{BB962C8B-B14F-4D97-AF65-F5344CB8AC3E}">
        <p14:creationId xmlns:p14="http://schemas.microsoft.com/office/powerpoint/2010/main" val="12338310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630238" y="365125"/>
            <a:ext cx="7886700" cy="1325563"/>
          </a:xfrm>
        </p:spPr>
        <p:txBody>
          <a:bodyPr/>
          <a:lstStyle/>
          <a:p>
            <a:r>
              <a:rPr lang="ja-JP" altLang="en-US" smtClean="0"/>
              <a:t>マスター タイトルの書式設定</a:t>
            </a:r>
            <a:endParaRPr lang="ja-JP" altLang="en-US"/>
          </a:p>
        </p:txBody>
      </p:sp>
      <p:sp>
        <p:nvSpPr>
          <p:cNvPr id="3" name="テキスト プレースホルダー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コンテンツ プレースホルダー 3"/>
          <p:cNvSpPr>
            <a:spLocks noGrp="1"/>
          </p:cNvSpPr>
          <p:nvPr>
            <p:ph sz="half" idx="2"/>
          </p:nvPr>
        </p:nvSpPr>
        <p:spPr>
          <a:xfrm>
            <a:off x="630238" y="2505075"/>
            <a:ext cx="3868737" cy="368458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ー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コンテンツ プレースホルダー 5"/>
          <p:cNvSpPr>
            <a:spLocks noGrp="1"/>
          </p:cNvSpPr>
          <p:nvPr>
            <p:ph sz="quarter" idx="4"/>
          </p:nvPr>
        </p:nvSpPr>
        <p:spPr>
          <a:xfrm>
            <a:off x="4629150" y="2505075"/>
            <a:ext cx="3887788" cy="368458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日付プレースホルダー 6"/>
          <p:cNvSpPr>
            <a:spLocks noGrp="1"/>
          </p:cNvSpPr>
          <p:nvPr>
            <p:ph type="dt" sz="half" idx="10"/>
          </p:nvPr>
        </p:nvSpPr>
        <p:spPr/>
        <p:txBody>
          <a:bodyPr/>
          <a:lstStyle>
            <a:lvl1pPr>
              <a:defRPr/>
            </a:lvl1pPr>
          </a:lstStyle>
          <a:p>
            <a:endParaRPr lang="en-US" altLang="ja-JP"/>
          </a:p>
        </p:txBody>
      </p:sp>
      <p:sp>
        <p:nvSpPr>
          <p:cNvPr id="8" name="フッター プレースホルダー 7"/>
          <p:cNvSpPr>
            <a:spLocks noGrp="1"/>
          </p:cNvSpPr>
          <p:nvPr>
            <p:ph type="ftr" sz="quarter" idx="11"/>
          </p:nvPr>
        </p:nvSpPr>
        <p:spPr/>
        <p:txBody>
          <a:bodyPr/>
          <a:lstStyle>
            <a:lvl1pPr>
              <a:defRPr/>
            </a:lvl1pPr>
          </a:lstStyle>
          <a:p>
            <a:endParaRPr lang="en-US" altLang="ja-JP"/>
          </a:p>
        </p:txBody>
      </p:sp>
      <p:sp>
        <p:nvSpPr>
          <p:cNvPr id="9" name="スライド番号プレースホルダー 8"/>
          <p:cNvSpPr>
            <a:spLocks noGrp="1"/>
          </p:cNvSpPr>
          <p:nvPr>
            <p:ph type="sldNum" sz="quarter" idx="12"/>
          </p:nvPr>
        </p:nvSpPr>
        <p:spPr/>
        <p:txBody>
          <a:bodyPr/>
          <a:lstStyle>
            <a:lvl1pPr>
              <a:defRPr/>
            </a:lvl1pPr>
          </a:lstStyle>
          <a:p>
            <a:fld id="{F1E23DA1-C327-4293-822E-856C6005EF41}" type="slidenum">
              <a:rPr lang="en-US" altLang="ja-JP"/>
              <a:pPr/>
              <a:t>‹#›</a:t>
            </a:fld>
            <a:endParaRPr lang="en-US" altLang="ja-JP"/>
          </a:p>
        </p:txBody>
      </p:sp>
    </p:spTree>
    <p:extLst>
      <p:ext uri="{BB962C8B-B14F-4D97-AF65-F5344CB8AC3E}">
        <p14:creationId xmlns:p14="http://schemas.microsoft.com/office/powerpoint/2010/main" val="16827421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日付プレースホルダー 2"/>
          <p:cNvSpPr>
            <a:spLocks noGrp="1"/>
          </p:cNvSpPr>
          <p:nvPr>
            <p:ph type="dt" sz="half" idx="10"/>
          </p:nvPr>
        </p:nvSpPr>
        <p:spPr/>
        <p:txBody>
          <a:bodyPr/>
          <a:lstStyle>
            <a:lvl1pPr>
              <a:defRPr/>
            </a:lvl1pPr>
          </a:lstStyle>
          <a:p>
            <a:endParaRPr lang="en-US" altLang="ja-JP"/>
          </a:p>
        </p:txBody>
      </p:sp>
      <p:sp>
        <p:nvSpPr>
          <p:cNvPr id="4" name="フッター プレースホルダー 3"/>
          <p:cNvSpPr>
            <a:spLocks noGrp="1"/>
          </p:cNvSpPr>
          <p:nvPr>
            <p:ph type="ftr" sz="quarter" idx="11"/>
          </p:nvPr>
        </p:nvSpPr>
        <p:spPr/>
        <p:txBody>
          <a:bodyPr/>
          <a:lstStyle>
            <a:lvl1pPr>
              <a:defRPr/>
            </a:lvl1pPr>
          </a:lstStyle>
          <a:p>
            <a:endParaRPr lang="en-US" altLang="ja-JP"/>
          </a:p>
        </p:txBody>
      </p:sp>
      <p:sp>
        <p:nvSpPr>
          <p:cNvPr id="5" name="スライド番号プレースホルダー 4"/>
          <p:cNvSpPr>
            <a:spLocks noGrp="1"/>
          </p:cNvSpPr>
          <p:nvPr>
            <p:ph type="sldNum" sz="quarter" idx="12"/>
          </p:nvPr>
        </p:nvSpPr>
        <p:spPr/>
        <p:txBody>
          <a:bodyPr/>
          <a:lstStyle>
            <a:lvl1pPr>
              <a:defRPr/>
            </a:lvl1pPr>
          </a:lstStyle>
          <a:p>
            <a:fld id="{1B54A474-6A09-41BB-B957-1F0B7ACAB80C}" type="slidenum">
              <a:rPr lang="en-US" altLang="ja-JP"/>
              <a:pPr/>
              <a:t>‹#›</a:t>
            </a:fld>
            <a:endParaRPr lang="en-US" altLang="ja-JP"/>
          </a:p>
        </p:txBody>
      </p:sp>
    </p:spTree>
    <p:extLst>
      <p:ext uri="{BB962C8B-B14F-4D97-AF65-F5344CB8AC3E}">
        <p14:creationId xmlns:p14="http://schemas.microsoft.com/office/powerpoint/2010/main" val="798363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lvl1pPr>
              <a:defRPr/>
            </a:lvl1pPr>
          </a:lstStyle>
          <a:p>
            <a:endParaRPr lang="en-US" altLang="ja-JP"/>
          </a:p>
        </p:txBody>
      </p:sp>
      <p:sp>
        <p:nvSpPr>
          <p:cNvPr id="3" name="フッター プレースホルダー 2"/>
          <p:cNvSpPr>
            <a:spLocks noGrp="1"/>
          </p:cNvSpPr>
          <p:nvPr>
            <p:ph type="ftr" sz="quarter" idx="11"/>
          </p:nvPr>
        </p:nvSpPr>
        <p:spPr/>
        <p:txBody>
          <a:bodyPr/>
          <a:lstStyle>
            <a:lvl1pPr>
              <a:defRPr/>
            </a:lvl1pPr>
          </a:lstStyle>
          <a:p>
            <a:endParaRPr lang="en-US" altLang="ja-JP"/>
          </a:p>
        </p:txBody>
      </p:sp>
      <p:sp>
        <p:nvSpPr>
          <p:cNvPr id="4" name="スライド番号プレースホルダー 3"/>
          <p:cNvSpPr>
            <a:spLocks noGrp="1"/>
          </p:cNvSpPr>
          <p:nvPr>
            <p:ph type="sldNum" sz="quarter" idx="12"/>
          </p:nvPr>
        </p:nvSpPr>
        <p:spPr/>
        <p:txBody>
          <a:bodyPr/>
          <a:lstStyle>
            <a:lvl1pPr>
              <a:defRPr/>
            </a:lvl1pPr>
          </a:lstStyle>
          <a:p>
            <a:fld id="{31DB09E0-7DFC-4AAC-A8B8-677825D2E8F7}" type="slidenum">
              <a:rPr lang="en-US" altLang="ja-JP"/>
              <a:pPr/>
              <a:t>‹#›</a:t>
            </a:fld>
            <a:endParaRPr lang="en-US" altLang="ja-JP"/>
          </a:p>
        </p:txBody>
      </p:sp>
    </p:spTree>
    <p:extLst>
      <p:ext uri="{BB962C8B-B14F-4D97-AF65-F5344CB8AC3E}">
        <p14:creationId xmlns:p14="http://schemas.microsoft.com/office/powerpoint/2010/main" val="5547924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30238" y="457200"/>
            <a:ext cx="2949575" cy="1600200"/>
          </a:xfrm>
        </p:spPr>
        <p:txBody>
          <a:bodyPr anchor="b"/>
          <a:lstStyle>
            <a:lvl1pPr>
              <a:defRPr sz="3200"/>
            </a:lvl1pPr>
          </a:lstStyle>
          <a:p>
            <a:r>
              <a:rPr lang="ja-JP" altLang="en-US" smtClean="0"/>
              <a:t>マスター タイトルの書式設定</a:t>
            </a:r>
            <a:endParaRPr lang="ja-JP" altLang="en-US"/>
          </a:p>
        </p:txBody>
      </p:sp>
      <p:sp>
        <p:nvSpPr>
          <p:cNvPr id="3" name="コンテンツ プレースホルダー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ー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smtClean="0"/>
              <a:t>マスター テキストの書式設定</a:t>
            </a:r>
          </a:p>
        </p:txBody>
      </p:sp>
      <p:sp>
        <p:nvSpPr>
          <p:cNvPr id="5" name="日付プレースホルダー 4"/>
          <p:cNvSpPr>
            <a:spLocks noGrp="1"/>
          </p:cNvSpPr>
          <p:nvPr>
            <p:ph type="dt" sz="half" idx="10"/>
          </p:nvPr>
        </p:nvSpPr>
        <p:spPr/>
        <p:txBody>
          <a:bodyPr/>
          <a:lstStyle>
            <a:lvl1pPr>
              <a:defRPr/>
            </a:lvl1pPr>
          </a:lstStyle>
          <a:p>
            <a:endParaRPr lang="en-US" altLang="ja-JP"/>
          </a:p>
        </p:txBody>
      </p:sp>
      <p:sp>
        <p:nvSpPr>
          <p:cNvPr id="6" name="フッター プレースホルダー 5"/>
          <p:cNvSpPr>
            <a:spLocks noGrp="1"/>
          </p:cNvSpPr>
          <p:nvPr>
            <p:ph type="ftr" sz="quarter" idx="11"/>
          </p:nvPr>
        </p:nvSpPr>
        <p:spPr/>
        <p:txBody>
          <a:bodyPr/>
          <a:lstStyle>
            <a:lvl1pPr>
              <a:defRPr/>
            </a:lvl1pPr>
          </a:lstStyle>
          <a:p>
            <a:endParaRPr lang="en-US" altLang="ja-JP"/>
          </a:p>
        </p:txBody>
      </p:sp>
      <p:sp>
        <p:nvSpPr>
          <p:cNvPr id="7" name="スライド番号プレースホルダー 6"/>
          <p:cNvSpPr>
            <a:spLocks noGrp="1"/>
          </p:cNvSpPr>
          <p:nvPr>
            <p:ph type="sldNum" sz="quarter" idx="12"/>
          </p:nvPr>
        </p:nvSpPr>
        <p:spPr/>
        <p:txBody>
          <a:bodyPr/>
          <a:lstStyle>
            <a:lvl1pPr>
              <a:defRPr/>
            </a:lvl1pPr>
          </a:lstStyle>
          <a:p>
            <a:fld id="{DCA45A31-C94F-455B-942D-9E977C0595A7}" type="slidenum">
              <a:rPr lang="en-US" altLang="ja-JP"/>
              <a:pPr/>
              <a:t>‹#›</a:t>
            </a:fld>
            <a:endParaRPr lang="en-US" altLang="ja-JP"/>
          </a:p>
        </p:txBody>
      </p:sp>
    </p:spTree>
    <p:extLst>
      <p:ext uri="{BB962C8B-B14F-4D97-AF65-F5344CB8AC3E}">
        <p14:creationId xmlns:p14="http://schemas.microsoft.com/office/powerpoint/2010/main" val="1458708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630238" y="457200"/>
            <a:ext cx="2949575" cy="1600200"/>
          </a:xfrm>
        </p:spPr>
        <p:txBody>
          <a:bodyPr anchor="b"/>
          <a:lstStyle>
            <a:lvl1pPr>
              <a:defRPr sz="3200"/>
            </a:lvl1pPr>
          </a:lstStyle>
          <a:p>
            <a:r>
              <a:rPr lang="ja-JP" altLang="en-US" smtClean="0"/>
              <a:t>マスター タイトルの書式設定</a:t>
            </a:r>
            <a:endParaRPr lang="ja-JP" altLang="en-US"/>
          </a:p>
        </p:txBody>
      </p:sp>
      <p:sp>
        <p:nvSpPr>
          <p:cNvPr id="3" name="図プレースホルダー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ja-JP" altLang="en-US"/>
          </a:p>
        </p:txBody>
      </p:sp>
      <p:sp>
        <p:nvSpPr>
          <p:cNvPr id="4" name="テキスト プレースホルダー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smtClean="0"/>
              <a:t>マスター テキストの書式設定</a:t>
            </a:r>
          </a:p>
        </p:txBody>
      </p:sp>
      <p:sp>
        <p:nvSpPr>
          <p:cNvPr id="5" name="日付プレースホルダー 4"/>
          <p:cNvSpPr>
            <a:spLocks noGrp="1"/>
          </p:cNvSpPr>
          <p:nvPr>
            <p:ph type="dt" sz="half" idx="10"/>
          </p:nvPr>
        </p:nvSpPr>
        <p:spPr/>
        <p:txBody>
          <a:bodyPr/>
          <a:lstStyle>
            <a:lvl1pPr>
              <a:defRPr/>
            </a:lvl1pPr>
          </a:lstStyle>
          <a:p>
            <a:endParaRPr lang="en-US" altLang="ja-JP"/>
          </a:p>
        </p:txBody>
      </p:sp>
      <p:sp>
        <p:nvSpPr>
          <p:cNvPr id="6" name="フッター プレースホルダー 5"/>
          <p:cNvSpPr>
            <a:spLocks noGrp="1"/>
          </p:cNvSpPr>
          <p:nvPr>
            <p:ph type="ftr" sz="quarter" idx="11"/>
          </p:nvPr>
        </p:nvSpPr>
        <p:spPr/>
        <p:txBody>
          <a:bodyPr/>
          <a:lstStyle>
            <a:lvl1pPr>
              <a:defRPr/>
            </a:lvl1pPr>
          </a:lstStyle>
          <a:p>
            <a:endParaRPr lang="en-US" altLang="ja-JP"/>
          </a:p>
        </p:txBody>
      </p:sp>
      <p:sp>
        <p:nvSpPr>
          <p:cNvPr id="7" name="スライド番号プレースホルダー 6"/>
          <p:cNvSpPr>
            <a:spLocks noGrp="1"/>
          </p:cNvSpPr>
          <p:nvPr>
            <p:ph type="sldNum" sz="quarter" idx="12"/>
          </p:nvPr>
        </p:nvSpPr>
        <p:spPr/>
        <p:txBody>
          <a:bodyPr/>
          <a:lstStyle>
            <a:lvl1pPr>
              <a:defRPr/>
            </a:lvl1pPr>
          </a:lstStyle>
          <a:p>
            <a:fld id="{51E4C745-7B59-4E4C-8DB8-252C50EC3449}" type="slidenum">
              <a:rPr lang="en-US" altLang="ja-JP"/>
              <a:pPr/>
              <a:t>‹#›</a:t>
            </a:fld>
            <a:endParaRPr lang="en-US" altLang="ja-JP"/>
          </a:p>
        </p:txBody>
      </p:sp>
    </p:spTree>
    <p:extLst>
      <p:ext uri="{BB962C8B-B14F-4D97-AF65-F5344CB8AC3E}">
        <p14:creationId xmlns:p14="http://schemas.microsoft.com/office/powerpoint/2010/main" val="28577327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縦書きテキスト プレースホルダー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ー 3"/>
          <p:cNvSpPr>
            <a:spLocks noGrp="1"/>
          </p:cNvSpPr>
          <p:nvPr>
            <p:ph type="dt" sz="half" idx="10"/>
          </p:nvPr>
        </p:nvSpPr>
        <p:spPr/>
        <p:txBody>
          <a:bodyPr/>
          <a:lstStyle>
            <a:lvl1pPr>
              <a:defRPr/>
            </a:lvl1pPr>
          </a:lstStyle>
          <a:p>
            <a:endParaRPr lang="en-US" altLang="ja-JP"/>
          </a:p>
        </p:txBody>
      </p:sp>
      <p:sp>
        <p:nvSpPr>
          <p:cNvPr id="5" name="フッター プレースホルダー 4"/>
          <p:cNvSpPr>
            <a:spLocks noGrp="1"/>
          </p:cNvSpPr>
          <p:nvPr>
            <p:ph type="ftr" sz="quarter" idx="11"/>
          </p:nvPr>
        </p:nvSpPr>
        <p:spPr/>
        <p:txBody>
          <a:bodyPr/>
          <a:lstStyle>
            <a:lvl1pPr>
              <a:defRPr/>
            </a:lvl1pPr>
          </a:lstStyle>
          <a:p>
            <a:endParaRPr lang="en-US" altLang="ja-JP"/>
          </a:p>
        </p:txBody>
      </p:sp>
      <p:sp>
        <p:nvSpPr>
          <p:cNvPr id="6" name="スライド番号プレースホルダー 5"/>
          <p:cNvSpPr>
            <a:spLocks noGrp="1"/>
          </p:cNvSpPr>
          <p:nvPr>
            <p:ph type="sldNum" sz="quarter" idx="12"/>
          </p:nvPr>
        </p:nvSpPr>
        <p:spPr/>
        <p:txBody>
          <a:bodyPr/>
          <a:lstStyle>
            <a:lvl1pPr>
              <a:defRPr/>
            </a:lvl1pPr>
          </a:lstStyle>
          <a:p>
            <a:fld id="{FABB07E2-A6DC-4EA4-9759-598A8513A32E}" type="slidenum">
              <a:rPr lang="en-US" altLang="ja-JP"/>
              <a:pPr/>
              <a:t>‹#›</a:t>
            </a:fld>
            <a:endParaRPr lang="en-US" altLang="ja-JP"/>
          </a:p>
        </p:txBody>
      </p:sp>
    </p:spTree>
    <p:extLst>
      <p:ext uri="{BB962C8B-B14F-4D97-AF65-F5344CB8AC3E}">
        <p14:creationId xmlns:p14="http://schemas.microsoft.com/office/powerpoint/2010/main" val="1848899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lang="ja-JP" altLang="en-US" smtClean="0"/>
              <a:t>マスター タイトルの書式設定</a:t>
            </a:r>
            <a:endParaRPr lang="ja-JP" altLang="en-US"/>
          </a:p>
        </p:txBody>
      </p:sp>
      <p:sp>
        <p:nvSpPr>
          <p:cNvPr id="3" name="縦書きテキスト プレースホルダー 2"/>
          <p:cNvSpPr>
            <a:spLocks noGrp="1"/>
          </p:cNvSpPr>
          <p:nvPr>
            <p:ph type="body" orient="vert" idx="1"/>
          </p:nvPr>
        </p:nvSpPr>
        <p:spPr>
          <a:xfrm>
            <a:off x="457200" y="274638"/>
            <a:ext cx="6019800" cy="5851525"/>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ー 3"/>
          <p:cNvSpPr>
            <a:spLocks noGrp="1"/>
          </p:cNvSpPr>
          <p:nvPr>
            <p:ph type="dt" sz="half" idx="10"/>
          </p:nvPr>
        </p:nvSpPr>
        <p:spPr/>
        <p:txBody>
          <a:bodyPr/>
          <a:lstStyle>
            <a:lvl1pPr>
              <a:defRPr/>
            </a:lvl1pPr>
          </a:lstStyle>
          <a:p>
            <a:endParaRPr lang="en-US" altLang="ja-JP"/>
          </a:p>
        </p:txBody>
      </p:sp>
      <p:sp>
        <p:nvSpPr>
          <p:cNvPr id="5" name="フッター プレースホルダー 4"/>
          <p:cNvSpPr>
            <a:spLocks noGrp="1"/>
          </p:cNvSpPr>
          <p:nvPr>
            <p:ph type="ftr" sz="quarter" idx="11"/>
          </p:nvPr>
        </p:nvSpPr>
        <p:spPr/>
        <p:txBody>
          <a:bodyPr/>
          <a:lstStyle>
            <a:lvl1pPr>
              <a:defRPr/>
            </a:lvl1pPr>
          </a:lstStyle>
          <a:p>
            <a:endParaRPr lang="en-US" altLang="ja-JP"/>
          </a:p>
        </p:txBody>
      </p:sp>
      <p:sp>
        <p:nvSpPr>
          <p:cNvPr id="6" name="スライド番号プレースホルダー 5"/>
          <p:cNvSpPr>
            <a:spLocks noGrp="1"/>
          </p:cNvSpPr>
          <p:nvPr>
            <p:ph type="sldNum" sz="quarter" idx="12"/>
          </p:nvPr>
        </p:nvSpPr>
        <p:spPr/>
        <p:txBody>
          <a:bodyPr/>
          <a:lstStyle>
            <a:lvl1pPr>
              <a:defRPr/>
            </a:lvl1pPr>
          </a:lstStyle>
          <a:p>
            <a:fld id="{C0D92994-527C-4560-B719-8E3A96314A39}" type="slidenum">
              <a:rPr lang="en-US" altLang="ja-JP"/>
              <a:pPr/>
              <a:t>‹#›</a:t>
            </a:fld>
            <a:endParaRPr lang="en-US" altLang="ja-JP"/>
          </a:p>
        </p:txBody>
      </p:sp>
    </p:spTree>
    <p:extLst>
      <p:ext uri="{BB962C8B-B14F-4D97-AF65-F5344CB8AC3E}">
        <p14:creationId xmlns:p14="http://schemas.microsoft.com/office/powerpoint/2010/main" val="20529038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ja-JP" altLang="en-US" smtClean="0"/>
              <a:t>マスタ タイトルの書式設定</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ja-JP"/>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ja-JP"/>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FAFEF2B-039F-4C40-B707-55BC7E6C2434}" type="slidenum">
              <a:rPr lang="en-US" altLang="ja-JP"/>
              <a:pPr/>
              <a:t>‹#›</a:t>
            </a:fld>
            <a:endParaRPr lang="en-US" altLang="ja-JP"/>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kumimoji="1" sz="4400" kern="1200">
          <a:solidFill>
            <a:schemeClr val="tx2"/>
          </a:solidFill>
          <a:latin typeface="+mj-lt"/>
          <a:ea typeface="+mj-ea"/>
          <a:cs typeface="+mj-cs"/>
        </a:defRPr>
      </a:lvl1pPr>
      <a:lvl2pPr algn="ctr" rtl="0" fontAlgn="base">
        <a:spcBef>
          <a:spcPct val="0"/>
        </a:spcBef>
        <a:spcAft>
          <a:spcPct val="0"/>
        </a:spcAft>
        <a:defRPr kumimoji="1" sz="4400">
          <a:solidFill>
            <a:schemeClr val="tx2"/>
          </a:solidFill>
          <a:latin typeface="Arial" panose="020B0604020202020204" pitchFamily="34" charset="0"/>
          <a:ea typeface="ＭＳ Ｐゴシック" panose="020B0600070205080204" pitchFamily="50" charset="-128"/>
        </a:defRPr>
      </a:lvl2pPr>
      <a:lvl3pPr algn="ctr" rtl="0" fontAlgn="base">
        <a:spcBef>
          <a:spcPct val="0"/>
        </a:spcBef>
        <a:spcAft>
          <a:spcPct val="0"/>
        </a:spcAft>
        <a:defRPr kumimoji="1" sz="4400">
          <a:solidFill>
            <a:schemeClr val="tx2"/>
          </a:solidFill>
          <a:latin typeface="Arial" panose="020B0604020202020204" pitchFamily="34" charset="0"/>
          <a:ea typeface="ＭＳ Ｐゴシック" panose="020B0600070205080204" pitchFamily="50" charset="-128"/>
        </a:defRPr>
      </a:lvl3pPr>
      <a:lvl4pPr algn="ctr" rtl="0" fontAlgn="base">
        <a:spcBef>
          <a:spcPct val="0"/>
        </a:spcBef>
        <a:spcAft>
          <a:spcPct val="0"/>
        </a:spcAft>
        <a:defRPr kumimoji="1" sz="4400">
          <a:solidFill>
            <a:schemeClr val="tx2"/>
          </a:solidFill>
          <a:latin typeface="Arial" panose="020B0604020202020204" pitchFamily="34" charset="0"/>
          <a:ea typeface="ＭＳ Ｐゴシック" panose="020B0600070205080204" pitchFamily="50" charset="-128"/>
        </a:defRPr>
      </a:lvl4pPr>
      <a:lvl5pPr algn="ctr" rtl="0" fontAlgn="base">
        <a:spcBef>
          <a:spcPct val="0"/>
        </a:spcBef>
        <a:spcAft>
          <a:spcPct val="0"/>
        </a:spcAft>
        <a:defRPr kumimoji="1" sz="4400">
          <a:solidFill>
            <a:schemeClr val="tx2"/>
          </a:solidFill>
          <a:latin typeface="Arial" panose="020B0604020202020204" pitchFamily="34" charset="0"/>
          <a:ea typeface="ＭＳ Ｐゴシック" panose="020B0600070205080204" pitchFamily="50" charset="-128"/>
        </a:defRPr>
      </a:lvl5pPr>
      <a:lvl6pPr marL="457200" algn="ctr" rtl="0" fontAlgn="base">
        <a:spcBef>
          <a:spcPct val="0"/>
        </a:spcBef>
        <a:spcAft>
          <a:spcPct val="0"/>
        </a:spcAft>
        <a:defRPr kumimoji="1" sz="4400">
          <a:solidFill>
            <a:schemeClr val="tx2"/>
          </a:solidFill>
          <a:latin typeface="Arial" panose="020B0604020202020204" pitchFamily="34" charset="0"/>
          <a:ea typeface="ＭＳ Ｐゴシック" panose="020B0600070205080204" pitchFamily="50" charset="-128"/>
        </a:defRPr>
      </a:lvl6pPr>
      <a:lvl7pPr marL="914400" algn="ctr" rtl="0" fontAlgn="base">
        <a:spcBef>
          <a:spcPct val="0"/>
        </a:spcBef>
        <a:spcAft>
          <a:spcPct val="0"/>
        </a:spcAft>
        <a:defRPr kumimoji="1" sz="4400">
          <a:solidFill>
            <a:schemeClr val="tx2"/>
          </a:solidFill>
          <a:latin typeface="Arial" panose="020B0604020202020204" pitchFamily="34" charset="0"/>
          <a:ea typeface="ＭＳ Ｐゴシック" panose="020B0600070205080204" pitchFamily="50" charset="-128"/>
        </a:defRPr>
      </a:lvl7pPr>
      <a:lvl8pPr marL="1371600" algn="ctr" rtl="0" fontAlgn="base">
        <a:spcBef>
          <a:spcPct val="0"/>
        </a:spcBef>
        <a:spcAft>
          <a:spcPct val="0"/>
        </a:spcAft>
        <a:defRPr kumimoji="1" sz="4400">
          <a:solidFill>
            <a:schemeClr val="tx2"/>
          </a:solidFill>
          <a:latin typeface="Arial" panose="020B0604020202020204" pitchFamily="34" charset="0"/>
          <a:ea typeface="ＭＳ Ｐゴシック" panose="020B0600070205080204" pitchFamily="50" charset="-128"/>
        </a:defRPr>
      </a:lvl8pPr>
      <a:lvl9pPr marL="1828800" algn="ctr" rtl="0" fontAlgn="base">
        <a:spcBef>
          <a:spcPct val="0"/>
        </a:spcBef>
        <a:spcAft>
          <a:spcPct val="0"/>
        </a:spcAft>
        <a:defRPr kumimoji="1" sz="4400">
          <a:solidFill>
            <a:schemeClr val="tx2"/>
          </a:solidFill>
          <a:latin typeface="Arial" panose="020B0604020202020204" pitchFamily="34" charset="0"/>
          <a:ea typeface="ＭＳ Ｐゴシック" panose="020B0600070205080204" pitchFamily="50" charset="-128"/>
        </a:defRPr>
      </a:lvl9pPr>
    </p:titleStyle>
    <p:bodyStyle>
      <a:lvl1pPr marL="342900" indent="-342900" algn="l" rtl="0" fontAlgn="base">
        <a:spcBef>
          <a:spcPct val="20000"/>
        </a:spcBef>
        <a:spcAft>
          <a:spcPct val="0"/>
        </a:spcAft>
        <a:buChar char="•"/>
        <a:defRPr kumimoji="1" sz="3200" kern="1200">
          <a:solidFill>
            <a:schemeClr val="tx1"/>
          </a:solidFill>
          <a:latin typeface="+mn-lt"/>
          <a:ea typeface="+mn-ea"/>
          <a:cs typeface="+mn-cs"/>
        </a:defRPr>
      </a:lvl1pPr>
      <a:lvl2pPr marL="742950" indent="-285750" algn="l" rtl="0" fontAlgn="base">
        <a:spcBef>
          <a:spcPct val="20000"/>
        </a:spcBef>
        <a:spcAft>
          <a:spcPct val="0"/>
        </a:spcAft>
        <a:buChar char="–"/>
        <a:defRPr kumimoji="1" sz="2800" kern="1200">
          <a:solidFill>
            <a:schemeClr val="tx1"/>
          </a:solidFill>
          <a:latin typeface="+mn-lt"/>
          <a:ea typeface="+mn-ea"/>
          <a:cs typeface="+mn-cs"/>
        </a:defRPr>
      </a:lvl2pPr>
      <a:lvl3pPr marL="1143000" indent="-228600" algn="l" rtl="0" fontAlgn="base">
        <a:spcBef>
          <a:spcPct val="20000"/>
        </a:spcBef>
        <a:spcAft>
          <a:spcPct val="0"/>
        </a:spcAft>
        <a:buChar char="•"/>
        <a:defRPr kumimoji="1" sz="2400" kern="1200">
          <a:solidFill>
            <a:schemeClr val="tx1"/>
          </a:solidFill>
          <a:latin typeface="+mn-lt"/>
          <a:ea typeface="+mn-ea"/>
          <a:cs typeface="+mn-cs"/>
        </a:defRPr>
      </a:lvl3pPr>
      <a:lvl4pPr marL="1600200" indent="-228600" algn="l" rtl="0" fontAlgn="base">
        <a:spcBef>
          <a:spcPct val="20000"/>
        </a:spcBef>
        <a:spcAft>
          <a:spcPct val="0"/>
        </a:spcAft>
        <a:buChar char="–"/>
        <a:defRPr kumimoji="1" sz="2000" kern="1200">
          <a:solidFill>
            <a:schemeClr val="tx1"/>
          </a:solidFill>
          <a:latin typeface="+mn-lt"/>
          <a:ea typeface="+mn-ea"/>
          <a:cs typeface="+mn-cs"/>
        </a:defRPr>
      </a:lvl4pPr>
      <a:lvl5pPr marL="2057400" indent="-228600" algn="l" rtl="0" fontAlgn="base">
        <a:spcBef>
          <a:spcPct val="20000"/>
        </a:spcBef>
        <a:spcAft>
          <a:spcPct val="0"/>
        </a:spcAft>
        <a:buChar char="»"/>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comments" Target="../comments/comment1.xml"/><Relationship Id="rId4" Type="http://schemas.openxmlformats.org/officeDocument/2006/relationships/slide" Target="slide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wmf"/><Relationship Id="rId4" Type="http://schemas.openxmlformats.org/officeDocument/2006/relationships/oleObject" Target="../embeddings/oleObject1.bin"/></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2.wmf"/><Relationship Id="rId4" Type="http://schemas.openxmlformats.org/officeDocument/2006/relationships/oleObject" Target="../embeddings/oleObject2.bin"/></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3.wmf"/><Relationship Id="rId4" Type="http://schemas.openxmlformats.org/officeDocument/2006/relationships/oleObject" Target="../embeddings/oleObject3.bin"/></Relationships>
</file>

<file path=ppt/slides/_rels/slide28.xml.rels><?xml version="1.0" encoding="UTF-8" standalone="yes"?>
<Relationships xmlns="http://schemas.openxmlformats.org/package/2006/relationships"><Relationship Id="rId3" Type="http://schemas.openxmlformats.org/officeDocument/2006/relationships/hyperlink" Target="../Materials/les5_&#12458;&#12501;&#12521;&#12452;&#12531;/les5_&#12458;&#12501;&#12521;&#12452;&#12531;/index.htm"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hyperlink" Target="http://www.meijigakuin.ac.jp/~yoshino/en/with_tree.htm" TargetMode="Externa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2.wmf"/><Relationship Id="rId4" Type="http://schemas.openxmlformats.org/officeDocument/2006/relationships/oleObject" Target="../embeddings/oleObject4.bin"/></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3.wmf"/><Relationship Id="rId4" Type="http://schemas.openxmlformats.org/officeDocument/2006/relationships/oleObject" Target="../embeddings/oleObject5.bin"/></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2.wmf"/><Relationship Id="rId4" Type="http://schemas.openxmlformats.org/officeDocument/2006/relationships/oleObject" Target="../embeddings/oleObject6.bin"/></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2130425"/>
            <a:ext cx="7772400" cy="1470025"/>
          </a:xfrm>
        </p:spPr>
        <p:txBody>
          <a:bodyPr anchor="ctr"/>
          <a:lstStyle/>
          <a:p>
            <a:r>
              <a:rPr lang="en-US" altLang="ja-JP" sz="4000"/>
              <a:t>From Pure Theory of Law to Logical Jurisprudence</a:t>
            </a:r>
          </a:p>
        </p:txBody>
      </p:sp>
      <p:sp>
        <p:nvSpPr>
          <p:cNvPr id="2051" name="Rectangle 3"/>
          <p:cNvSpPr>
            <a:spLocks noGrp="1" noChangeArrowheads="1"/>
          </p:cNvSpPr>
          <p:nvPr>
            <p:ph type="subTitle" idx="1"/>
          </p:nvPr>
        </p:nvSpPr>
        <p:spPr>
          <a:xfrm>
            <a:off x="1371600" y="3886200"/>
            <a:ext cx="6400800" cy="1752600"/>
          </a:xfrm>
        </p:spPr>
        <p:txBody>
          <a:bodyPr/>
          <a:lstStyle/>
          <a:p>
            <a:r>
              <a:rPr lang="en-US" altLang="ja-JP" sz="3200"/>
              <a:t>2002/11/7 Kelsen Conference</a:t>
            </a:r>
          </a:p>
          <a:p>
            <a:r>
              <a:rPr lang="en-US" altLang="ja-JP" sz="3200"/>
              <a:t>Hajime Yoshino</a:t>
            </a:r>
          </a:p>
          <a:p>
            <a:r>
              <a:rPr lang="en-US" altLang="ja-JP" sz="3200"/>
              <a:t>Meiji Gakuin University, Tokyo</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US" altLang="ja-JP"/>
              <a:t>Contents</a:t>
            </a:r>
          </a:p>
        </p:txBody>
      </p:sp>
      <p:sp>
        <p:nvSpPr>
          <p:cNvPr id="3075" name="Rectangle 3"/>
          <p:cNvSpPr>
            <a:spLocks noGrp="1" noChangeArrowheads="1"/>
          </p:cNvSpPr>
          <p:nvPr>
            <p:ph type="body" idx="1"/>
          </p:nvPr>
        </p:nvSpPr>
        <p:spPr/>
        <p:txBody>
          <a:bodyPr/>
          <a:lstStyle/>
          <a:p>
            <a:r>
              <a:rPr lang="en-US" altLang="ja-JP">
                <a:hlinkClick r:id="rId3" action="ppaction://hlinksldjump"/>
              </a:rPr>
              <a:t>1 Introduction</a:t>
            </a:r>
            <a:endParaRPr lang="en-US" altLang="ja-JP"/>
          </a:p>
          <a:p>
            <a:r>
              <a:rPr lang="en-US" altLang="ja-JP">
                <a:hlinkClick r:id="rId4" action="ppaction://hlinksldjump"/>
              </a:rPr>
              <a:t>2 What is Logical Jurisprudence (LJ)</a:t>
            </a:r>
          </a:p>
          <a:p>
            <a:r>
              <a:rPr lang="ja-JP" altLang="en-US"/>
              <a:t>３ </a:t>
            </a:r>
            <a:r>
              <a:rPr lang="en-US" altLang="ja-JP"/>
              <a:t>Theory of Legal Sentence</a:t>
            </a:r>
          </a:p>
          <a:p>
            <a:r>
              <a:rPr lang="ja-JP" altLang="en-US"/>
              <a:t>４ </a:t>
            </a:r>
            <a:r>
              <a:rPr lang="en-US" altLang="ja-JP"/>
              <a:t>On Theory of Legal Reasoning</a:t>
            </a:r>
          </a:p>
          <a:p>
            <a:r>
              <a:rPr lang="ja-JP" altLang="en-US"/>
              <a:t>５ </a:t>
            </a:r>
            <a:r>
              <a:rPr lang="en-US" altLang="ja-JP"/>
              <a:t>On Theory of Legal System</a:t>
            </a:r>
          </a:p>
          <a:p>
            <a:r>
              <a:rPr lang="ja-JP" altLang="en-US"/>
              <a:t>６ </a:t>
            </a:r>
            <a:r>
              <a:rPr lang="en-US" altLang="ja-JP"/>
              <a:t>Demonstration of LES-5 based on LJ</a:t>
            </a:r>
          </a:p>
          <a:p>
            <a:r>
              <a:rPr lang="ja-JP" altLang="en-US"/>
              <a:t>７ </a:t>
            </a:r>
            <a:r>
              <a:rPr lang="en-US" altLang="ja-JP"/>
              <a:t>Conclusion</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US" altLang="ja-JP"/>
              <a:t>1 Introduction</a:t>
            </a:r>
          </a:p>
        </p:txBody>
      </p:sp>
      <p:sp>
        <p:nvSpPr>
          <p:cNvPr id="5123" name="Rectangle 3"/>
          <p:cNvSpPr>
            <a:spLocks noGrp="1" noChangeArrowheads="1"/>
          </p:cNvSpPr>
          <p:nvPr>
            <p:ph type="body" idx="1"/>
          </p:nvPr>
        </p:nvSpPr>
        <p:spPr>
          <a:xfrm>
            <a:off x="179388" y="1196975"/>
            <a:ext cx="8785225" cy="5661025"/>
          </a:xfrm>
        </p:spPr>
        <p:txBody>
          <a:bodyPr/>
          <a:lstStyle/>
          <a:p>
            <a:pPr>
              <a:lnSpc>
                <a:spcPct val="80000"/>
              </a:lnSpc>
            </a:pPr>
            <a:r>
              <a:rPr lang="en-US" altLang="ja-JP" sz="2200"/>
              <a:t>Hans Kelsen’s final purpose in his “Pure Theory of Law (PL)” is to establish a scientific of law.</a:t>
            </a:r>
          </a:p>
          <a:p>
            <a:pPr>
              <a:lnSpc>
                <a:spcPct val="80000"/>
              </a:lnSpc>
            </a:pPr>
            <a:r>
              <a:rPr lang="en-US" altLang="ja-JP" sz="2200"/>
              <a:t>This enterprise has still (or much more) importance in the present world. We should receive his torch and hold it further. He might, however, have some limitations.</a:t>
            </a:r>
          </a:p>
          <a:p>
            <a:pPr>
              <a:lnSpc>
                <a:spcPct val="80000"/>
              </a:lnSpc>
            </a:pPr>
            <a:r>
              <a:rPr lang="en-US" altLang="ja-JP" sz="2200"/>
              <a:t>If so, we should overpass (overcome) them and develop a new, true scientific of law.</a:t>
            </a:r>
          </a:p>
          <a:p>
            <a:pPr>
              <a:lnSpc>
                <a:spcPct val="80000"/>
              </a:lnSpc>
            </a:pPr>
            <a:r>
              <a:rPr lang="en-US" altLang="ja-JP" sz="2200"/>
              <a:t>I have attempt to make such a scientific theory of law since 1985.  That is “Logical Jurisprudence (LJ)”. </a:t>
            </a:r>
          </a:p>
          <a:p>
            <a:pPr>
              <a:lnSpc>
                <a:spcPct val="80000"/>
              </a:lnSpc>
            </a:pPr>
            <a:r>
              <a:rPr lang="en-US" altLang="ja-JP" sz="2200"/>
              <a:t>In this paper, I would like at first to present what is LJ showing the primitives of LJ and comparing starting points of LJ with that of PL. </a:t>
            </a:r>
          </a:p>
          <a:p>
            <a:pPr>
              <a:lnSpc>
                <a:spcPct val="80000"/>
              </a:lnSpc>
            </a:pPr>
            <a:r>
              <a:rPr lang="en-US" altLang="ja-JP" sz="2200"/>
              <a:t>I would like to then discuss the theses of LJ in terms of theory of legal norm, legal reasoning and legal system, occasionally comparing them with those of PL.</a:t>
            </a:r>
          </a:p>
          <a:p>
            <a:pPr>
              <a:lnSpc>
                <a:spcPct val="80000"/>
              </a:lnSpc>
            </a:pPr>
            <a:r>
              <a:rPr lang="en-US" altLang="ja-JP" sz="2200"/>
              <a:t>I will demonstrate the availability of LJ to realize real legal reasoning on the platform of LES-5.</a:t>
            </a:r>
          </a:p>
          <a:p>
            <a:pPr>
              <a:lnSpc>
                <a:spcPct val="80000"/>
              </a:lnSpc>
            </a:pPr>
            <a:r>
              <a:rPr lang="en-US" altLang="ja-JP" sz="2200"/>
              <a:t>I conclude this paper suggesting our further discussions.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ja-JP"/>
              <a:t>2</a:t>
            </a:r>
            <a:r>
              <a:rPr lang="ja-JP" altLang="ja-JP"/>
              <a:t>. What Is </a:t>
            </a:r>
            <a:r>
              <a:rPr lang="en-US" altLang="ja-JP"/>
              <a:t>Logical Jurisprudence</a:t>
            </a:r>
            <a:r>
              <a:rPr lang="ja-JP" altLang="en-US"/>
              <a:t>　</a:t>
            </a:r>
            <a:r>
              <a:rPr lang="en-US" altLang="ja-JP"/>
              <a:t>(LJ)</a:t>
            </a:r>
          </a:p>
        </p:txBody>
      </p:sp>
      <p:sp>
        <p:nvSpPr>
          <p:cNvPr id="8195" name="Rectangle 3"/>
          <p:cNvSpPr>
            <a:spLocks noGrp="1" noChangeArrowheads="1"/>
          </p:cNvSpPr>
          <p:nvPr>
            <p:ph type="body" idx="1"/>
          </p:nvPr>
        </p:nvSpPr>
        <p:spPr>
          <a:xfrm>
            <a:off x="457200" y="1600200"/>
            <a:ext cx="8229600" cy="4781550"/>
          </a:xfrm>
        </p:spPr>
        <p:txBody>
          <a:bodyPr/>
          <a:lstStyle/>
          <a:p>
            <a:pPr>
              <a:lnSpc>
                <a:spcPct val="90000"/>
              </a:lnSpc>
            </a:pPr>
            <a:endParaRPr lang="ja-JP" altLang="ja-JP" sz="2800"/>
          </a:p>
          <a:p>
            <a:pPr>
              <a:lnSpc>
                <a:spcPct val="90000"/>
              </a:lnSpc>
            </a:pPr>
            <a:r>
              <a:rPr lang="en-US" altLang="ja-JP" sz="2800"/>
              <a:t>Concept of logical jurisprudence</a:t>
            </a:r>
          </a:p>
          <a:p>
            <a:pPr lvl="1">
              <a:lnSpc>
                <a:spcPct val="90000"/>
              </a:lnSpc>
            </a:pPr>
            <a:r>
              <a:rPr lang="en-US" altLang="ja-JP" sz="2400"/>
              <a:t>Logishe Rechtslehre in German</a:t>
            </a:r>
          </a:p>
          <a:p>
            <a:pPr lvl="1">
              <a:lnSpc>
                <a:spcPct val="90000"/>
              </a:lnSpc>
            </a:pPr>
            <a:r>
              <a:rPr lang="en-US" altLang="ja-JP" sz="2400"/>
              <a:t>A developed form of “legal logic” (Juristische Logik)</a:t>
            </a:r>
          </a:p>
          <a:p>
            <a:pPr lvl="1">
              <a:lnSpc>
                <a:spcPct val="90000"/>
              </a:lnSpc>
            </a:pPr>
            <a:r>
              <a:rPr lang="en-US" altLang="ja-JP" sz="2400"/>
              <a:t>It is not merely an application of logic to law but also a scientific theory of law to establish the true science of law.</a:t>
            </a:r>
          </a:p>
          <a:p>
            <a:pPr lvl="1">
              <a:lnSpc>
                <a:spcPct val="90000"/>
              </a:lnSpc>
            </a:pPr>
            <a:r>
              <a:rPr lang="en-US" altLang="ja-JP" sz="2400"/>
              <a:t>Logical Jurisprudence has been developed through the construction of LES-5, a legal reasoning system in the field of CISG (the United Nations convention on contracts for the international sale of goods).</a:t>
            </a:r>
          </a:p>
          <a:p>
            <a:pPr lvl="1">
              <a:lnSpc>
                <a:spcPct val="90000"/>
              </a:lnSpc>
            </a:pPr>
            <a:r>
              <a:rPr lang="en-US" altLang="ja-JP" sz="2400"/>
              <a:t>Naming LJ is done by Hajime Yoshino.</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ltLang="ja-JP">
                <a:latin typeface="Century" panose="02040604050505020304" pitchFamily="18" charset="0"/>
                <a:ea typeface="ＭＳ 明朝" panose="02020609040205080304" pitchFamily="17" charset="-128"/>
              </a:rPr>
              <a:t>Primitives of LJ</a:t>
            </a:r>
          </a:p>
        </p:txBody>
      </p:sp>
      <p:sp>
        <p:nvSpPr>
          <p:cNvPr id="7171" name="Rectangle 3"/>
          <p:cNvSpPr>
            <a:spLocks noGrp="1" noChangeArrowheads="1"/>
          </p:cNvSpPr>
          <p:nvPr>
            <p:ph type="body" idx="1"/>
          </p:nvPr>
        </p:nvSpPr>
        <p:spPr/>
        <p:txBody>
          <a:bodyPr/>
          <a:lstStyle/>
          <a:p>
            <a:pPr>
              <a:lnSpc>
                <a:spcPct val="80000"/>
              </a:lnSpc>
            </a:pPr>
            <a:r>
              <a:rPr lang="en-US" altLang="ja-JP" sz="2800">
                <a:latin typeface="Century" panose="02040604050505020304" pitchFamily="18" charset="0"/>
                <a:ea typeface="ＭＳ 明朝" panose="02020609040205080304" pitchFamily="17" charset="-128"/>
              </a:rPr>
              <a:t>LJ  try to explain the whole legal system using minimum elements.</a:t>
            </a:r>
          </a:p>
          <a:p>
            <a:pPr>
              <a:lnSpc>
                <a:spcPct val="80000"/>
              </a:lnSpc>
            </a:pPr>
            <a:r>
              <a:rPr lang="en-US" altLang="ja-JP" sz="2800">
                <a:latin typeface="Century" panose="02040604050505020304" pitchFamily="18" charset="0"/>
                <a:ea typeface="ＭＳ 明朝" panose="02020609040205080304" pitchFamily="17" charset="-128"/>
              </a:rPr>
              <a:t>LJ starts form three primitives:</a:t>
            </a:r>
          </a:p>
          <a:p>
            <a:pPr>
              <a:lnSpc>
                <a:spcPct val="80000"/>
              </a:lnSpc>
            </a:pPr>
            <a:r>
              <a:rPr lang="en-US" altLang="ja-JP" sz="2800">
                <a:latin typeface="Century" panose="02040604050505020304" pitchFamily="18" charset="0"/>
                <a:ea typeface="ＭＳ 明朝" panose="02020609040205080304" pitchFamily="17" charset="-128"/>
              </a:rPr>
              <a:t>(1) </a:t>
            </a:r>
            <a:r>
              <a:rPr lang="ja-JP" altLang="ja-JP" sz="2800">
                <a:latin typeface="Century" panose="02040604050505020304" pitchFamily="18" charset="0"/>
                <a:ea typeface="ＭＳ 明朝" panose="02020609040205080304" pitchFamily="17" charset="-128"/>
              </a:rPr>
              <a:t>“</a:t>
            </a:r>
            <a:r>
              <a:rPr lang="en-US" altLang="ja-JP" sz="2800">
                <a:latin typeface="Century" panose="02040604050505020304" pitchFamily="18" charset="0"/>
                <a:ea typeface="ＭＳ 明朝" panose="02020609040205080304" pitchFamily="17" charset="-128"/>
              </a:rPr>
              <a:t>sentence,” </a:t>
            </a:r>
          </a:p>
          <a:p>
            <a:pPr lvl="1">
              <a:lnSpc>
                <a:spcPct val="80000"/>
              </a:lnSpc>
            </a:pPr>
            <a:r>
              <a:rPr lang="en-US" altLang="ja-JP" sz="2400"/>
              <a:t>LJ consider that norm as a meaning does not exist.</a:t>
            </a:r>
          </a:p>
          <a:p>
            <a:pPr lvl="1">
              <a:lnSpc>
                <a:spcPct val="80000"/>
              </a:lnSpc>
            </a:pPr>
            <a:r>
              <a:rPr lang="en-US" altLang="ja-JP" sz="2400"/>
              <a:t>LJ starts from sentences.</a:t>
            </a:r>
          </a:p>
          <a:p>
            <a:pPr>
              <a:lnSpc>
                <a:spcPct val="80000"/>
              </a:lnSpc>
            </a:pPr>
            <a:r>
              <a:rPr lang="en-US" altLang="ja-JP" sz="2800">
                <a:latin typeface="Century" panose="02040604050505020304" pitchFamily="18" charset="0"/>
                <a:ea typeface="ＭＳ 明朝" panose="02020609040205080304" pitchFamily="17" charset="-128"/>
              </a:rPr>
              <a:t>(2) “validity” of sentence</a:t>
            </a:r>
          </a:p>
          <a:p>
            <a:pPr lvl="1">
              <a:lnSpc>
                <a:spcPct val="80000"/>
              </a:lnSpc>
            </a:pPr>
            <a:r>
              <a:rPr lang="en-US" altLang="ja-JP" sz="2400">
                <a:latin typeface="Century" panose="02040604050505020304" pitchFamily="18" charset="0"/>
                <a:ea typeface="ＭＳ 明朝" panose="02020609040205080304" pitchFamily="17" charset="-128"/>
              </a:rPr>
              <a:t>legal validity as legal truth</a:t>
            </a:r>
          </a:p>
          <a:p>
            <a:pPr lvl="1">
              <a:lnSpc>
                <a:spcPct val="80000"/>
              </a:lnSpc>
            </a:pPr>
            <a:r>
              <a:rPr lang="en-US" altLang="ja-JP" sz="2400" i="1"/>
              <a:t>“is_valid(sentence1, goal1,time1)”</a:t>
            </a:r>
            <a:endParaRPr lang="en-US" altLang="ja-JP" sz="2400" i="1">
              <a:latin typeface="Century" panose="02040604050505020304" pitchFamily="18" charset="0"/>
              <a:ea typeface="ＭＳ 明朝" panose="02020609040205080304" pitchFamily="17" charset="-128"/>
            </a:endParaRPr>
          </a:p>
          <a:p>
            <a:pPr>
              <a:lnSpc>
                <a:spcPct val="80000"/>
              </a:lnSpc>
            </a:pPr>
            <a:r>
              <a:rPr lang="en-US" altLang="ja-JP" sz="2800">
                <a:latin typeface="Century" panose="02040604050505020304" pitchFamily="18" charset="0"/>
                <a:ea typeface="ＭＳ 明朝" panose="02020609040205080304" pitchFamily="17" charset="-128"/>
              </a:rPr>
              <a:t>(3) “inference rule.”</a:t>
            </a:r>
          </a:p>
          <a:p>
            <a:pPr lvl="1">
              <a:lnSpc>
                <a:spcPct val="80000"/>
              </a:lnSpc>
            </a:pPr>
            <a:r>
              <a:rPr lang="en-US" altLang="ja-JP" sz="2400">
                <a:latin typeface="Century" panose="02040604050505020304" pitchFamily="18" charset="0"/>
                <a:ea typeface="ＭＳ 明朝" panose="02020609040205080304" pitchFamily="17" charset="-128"/>
              </a:rPr>
              <a:t>Modus Ponens: </a:t>
            </a:r>
            <a:r>
              <a:rPr lang="ja-JP" altLang="en-US" sz="2400" i="1">
                <a:latin typeface="Century" panose="02040604050505020304" pitchFamily="18" charset="0"/>
                <a:ea typeface="ＭＳ 明朝" panose="02020609040205080304" pitchFamily="17" charset="-128"/>
              </a:rPr>
              <a:t>（（</a:t>
            </a:r>
            <a:r>
              <a:rPr lang="en-US" altLang="ja-JP" sz="2400" i="1">
                <a:latin typeface="Century" panose="02040604050505020304" pitchFamily="18" charset="0"/>
                <a:ea typeface="ＭＳ 明朝" panose="02020609040205080304" pitchFamily="17" charset="-128"/>
              </a:rPr>
              <a:t>A </a:t>
            </a:r>
            <a:r>
              <a:rPr lang="en-US" altLang="ja-JP" sz="2400" i="1"/>
              <a:t>⇒</a:t>
            </a:r>
            <a:r>
              <a:rPr lang="ja-JP" altLang="en-US" sz="2400" i="1">
                <a:latin typeface="Century" panose="02040604050505020304" pitchFamily="18" charset="0"/>
                <a:ea typeface="ＭＳ 明朝" panose="02020609040205080304" pitchFamily="17" charset="-128"/>
              </a:rPr>
              <a:t>Ｂ）＆Ａ） </a:t>
            </a:r>
            <a:r>
              <a:rPr lang="ja-JP" altLang="en-US" sz="2400" i="1"/>
              <a:t>⇒</a:t>
            </a:r>
            <a:r>
              <a:rPr lang="ja-JP" altLang="en-US" sz="2400" i="1">
                <a:latin typeface="Century" panose="02040604050505020304" pitchFamily="18" charset="0"/>
                <a:ea typeface="ＭＳ 明朝" panose="02020609040205080304" pitchFamily="17" charset="-128"/>
              </a:rPr>
              <a:t>Ｂ</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dissolve">
                                      <p:cBhvr>
                                        <p:cTn id="7" dur="500"/>
                                        <p:tgtEl>
                                          <p:spTgt spid="71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171">
                                            <p:txEl>
                                              <p:pRg st="0" end="0"/>
                                            </p:txEl>
                                          </p:spTgt>
                                        </p:tgtEl>
                                        <p:attrNameLst>
                                          <p:attrName>style.visibility</p:attrName>
                                        </p:attrNameLst>
                                      </p:cBhvr>
                                      <p:to>
                                        <p:strVal val="visible"/>
                                      </p:to>
                                    </p:set>
                                    <p:animEffect transition="in" filter="dissolve">
                                      <p:cBhvr>
                                        <p:cTn id="12" dur="500"/>
                                        <p:tgtEl>
                                          <p:spTgt spid="717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171">
                                            <p:txEl>
                                              <p:pRg st="1" end="1"/>
                                            </p:txEl>
                                          </p:spTgt>
                                        </p:tgtEl>
                                        <p:attrNameLst>
                                          <p:attrName>style.visibility</p:attrName>
                                        </p:attrNameLst>
                                      </p:cBhvr>
                                      <p:to>
                                        <p:strVal val="visible"/>
                                      </p:to>
                                    </p:set>
                                    <p:animEffect transition="in" filter="dissolve">
                                      <p:cBhvr>
                                        <p:cTn id="17" dur="500"/>
                                        <p:tgtEl>
                                          <p:spTgt spid="717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171">
                                            <p:txEl>
                                              <p:pRg st="2" end="2"/>
                                            </p:txEl>
                                          </p:spTgt>
                                        </p:tgtEl>
                                        <p:attrNameLst>
                                          <p:attrName>style.visibility</p:attrName>
                                        </p:attrNameLst>
                                      </p:cBhvr>
                                      <p:to>
                                        <p:strVal val="visible"/>
                                      </p:to>
                                    </p:set>
                                    <p:animEffect transition="in" filter="dissolve">
                                      <p:cBhvr>
                                        <p:cTn id="22" dur="500"/>
                                        <p:tgtEl>
                                          <p:spTgt spid="7171">
                                            <p:txEl>
                                              <p:pRg st="2" end="2"/>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7171">
                                            <p:txEl>
                                              <p:pRg st="3" end="3"/>
                                            </p:txEl>
                                          </p:spTgt>
                                        </p:tgtEl>
                                        <p:attrNameLst>
                                          <p:attrName>style.visibility</p:attrName>
                                        </p:attrNameLst>
                                      </p:cBhvr>
                                      <p:to>
                                        <p:strVal val="visible"/>
                                      </p:to>
                                    </p:set>
                                    <p:animEffect transition="in" filter="dissolve">
                                      <p:cBhvr>
                                        <p:cTn id="25" dur="500"/>
                                        <p:tgtEl>
                                          <p:spTgt spid="7171">
                                            <p:txEl>
                                              <p:pRg st="3" end="3"/>
                                            </p:txEl>
                                          </p:spTgt>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7171">
                                            <p:txEl>
                                              <p:pRg st="4" end="4"/>
                                            </p:txEl>
                                          </p:spTgt>
                                        </p:tgtEl>
                                        <p:attrNameLst>
                                          <p:attrName>style.visibility</p:attrName>
                                        </p:attrNameLst>
                                      </p:cBhvr>
                                      <p:to>
                                        <p:strVal val="visible"/>
                                      </p:to>
                                    </p:set>
                                    <p:animEffect transition="in" filter="dissolve">
                                      <p:cBhvr>
                                        <p:cTn id="28" dur="500"/>
                                        <p:tgtEl>
                                          <p:spTgt spid="7171">
                                            <p:txEl>
                                              <p:pRg st="4" end="4"/>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7171">
                                            <p:txEl>
                                              <p:pRg st="5" end="5"/>
                                            </p:txEl>
                                          </p:spTgt>
                                        </p:tgtEl>
                                        <p:attrNameLst>
                                          <p:attrName>style.visibility</p:attrName>
                                        </p:attrNameLst>
                                      </p:cBhvr>
                                      <p:to>
                                        <p:strVal val="visible"/>
                                      </p:to>
                                    </p:set>
                                    <p:animEffect transition="in" filter="dissolve">
                                      <p:cBhvr>
                                        <p:cTn id="33" dur="500"/>
                                        <p:tgtEl>
                                          <p:spTgt spid="7171">
                                            <p:txEl>
                                              <p:pRg st="5" end="5"/>
                                            </p:txEl>
                                          </p:spTgt>
                                        </p:tgtEl>
                                      </p:cBhvr>
                                    </p:animEffect>
                                  </p:childTnLst>
                                </p:cTn>
                              </p:par>
                              <p:par>
                                <p:cTn id="34" presetID="9" presetClass="entr" presetSubtype="0" fill="hold" grpId="0" nodeType="withEffect">
                                  <p:stCondLst>
                                    <p:cond delay="0"/>
                                  </p:stCondLst>
                                  <p:childTnLst>
                                    <p:set>
                                      <p:cBhvr>
                                        <p:cTn id="35" dur="1" fill="hold">
                                          <p:stCondLst>
                                            <p:cond delay="0"/>
                                          </p:stCondLst>
                                        </p:cTn>
                                        <p:tgtEl>
                                          <p:spTgt spid="7171">
                                            <p:txEl>
                                              <p:pRg st="6" end="6"/>
                                            </p:txEl>
                                          </p:spTgt>
                                        </p:tgtEl>
                                        <p:attrNameLst>
                                          <p:attrName>style.visibility</p:attrName>
                                        </p:attrNameLst>
                                      </p:cBhvr>
                                      <p:to>
                                        <p:strVal val="visible"/>
                                      </p:to>
                                    </p:set>
                                    <p:animEffect transition="in" filter="dissolve">
                                      <p:cBhvr>
                                        <p:cTn id="36" dur="500"/>
                                        <p:tgtEl>
                                          <p:spTgt spid="7171">
                                            <p:txEl>
                                              <p:pRg st="6" end="6"/>
                                            </p:txEl>
                                          </p:spTgt>
                                        </p:tgtEl>
                                      </p:cBhvr>
                                    </p:animEffect>
                                  </p:childTnLst>
                                </p:cTn>
                              </p:par>
                              <p:par>
                                <p:cTn id="37" presetID="9" presetClass="entr" presetSubtype="0" fill="hold" grpId="0" nodeType="withEffect">
                                  <p:stCondLst>
                                    <p:cond delay="0"/>
                                  </p:stCondLst>
                                  <p:childTnLst>
                                    <p:set>
                                      <p:cBhvr>
                                        <p:cTn id="38" dur="1" fill="hold">
                                          <p:stCondLst>
                                            <p:cond delay="0"/>
                                          </p:stCondLst>
                                        </p:cTn>
                                        <p:tgtEl>
                                          <p:spTgt spid="7171">
                                            <p:txEl>
                                              <p:pRg st="7" end="7"/>
                                            </p:txEl>
                                          </p:spTgt>
                                        </p:tgtEl>
                                        <p:attrNameLst>
                                          <p:attrName>style.visibility</p:attrName>
                                        </p:attrNameLst>
                                      </p:cBhvr>
                                      <p:to>
                                        <p:strVal val="visible"/>
                                      </p:to>
                                    </p:set>
                                    <p:animEffect transition="in" filter="dissolve">
                                      <p:cBhvr>
                                        <p:cTn id="39" dur="500"/>
                                        <p:tgtEl>
                                          <p:spTgt spid="7171">
                                            <p:txEl>
                                              <p:pRg st="7" end="7"/>
                                            </p:txEl>
                                          </p:spTgt>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9" presetClass="entr" presetSubtype="0" fill="hold" grpId="0" nodeType="clickEffect">
                                  <p:stCondLst>
                                    <p:cond delay="0"/>
                                  </p:stCondLst>
                                  <p:childTnLst>
                                    <p:set>
                                      <p:cBhvr>
                                        <p:cTn id="43" dur="1" fill="hold">
                                          <p:stCondLst>
                                            <p:cond delay="0"/>
                                          </p:stCondLst>
                                        </p:cTn>
                                        <p:tgtEl>
                                          <p:spTgt spid="7171">
                                            <p:txEl>
                                              <p:pRg st="8" end="8"/>
                                            </p:txEl>
                                          </p:spTgt>
                                        </p:tgtEl>
                                        <p:attrNameLst>
                                          <p:attrName>style.visibility</p:attrName>
                                        </p:attrNameLst>
                                      </p:cBhvr>
                                      <p:to>
                                        <p:strVal val="visible"/>
                                      </p:to>
                                    </p:set>
                                    <p:animEffect transition="in" filter="dissolve">
                                      <p:cBhvr>
                                        <p:cTn id="44" dur="500"/>
                                        <p:tgtEl>
                                          <p:spTgt spid="7171">
                                            <p:txEl>
                                              <p:pRg st="8" end="8"/>
                                            </p:txEl>
                                          </p:spTgt>
                                        </p:tgtEl>
                                      </p:cBhvr>
                                    </p:animEffect>
                                  </p:childTnLst>
                                </p:cTn>
                              </p:par>
                              <p:par>
                                <p:cTn id="45" presetID="9" presetClass="entr" presetSubtype="0" fill="hold" grpId="0" nodeType="withEffect">
                                  <p:stCondLst>
                                    <p:cond delay="0"/>
                                  </p:stCondLst>
                                  <p:childTnLst>
                                    <p:set>
                                      <p:cBhvr>
                                        <p:cTn id="46" dur="1" fill="hold">
                                          <p:stCondLst>
                                            <p:cond delay="0"/>
                                          </p:stCondLst>
                                        </p:cTn>
                                        <p:tgtEl>
                                          <p:spTgt spid="7171">
                                            <p:txEl>
                                              <p:pRg st="9" end="9"/>
                                            </p:txEl>
                                          </p:spTgt>
                                        </p:tgtEl>
                                        <p:attrNameLst>
                                          <p:attrName>style.visibility</p:attrName>
                                        </p:attrNameLst>
                                      </p:cBhvr>
                                      <p:to>
                                        <p:strVal val="visible"/>
                                      </p:to>
                                    </p:set>
                                    <p:animEffect transition="in" filter="dissolve">
                                      <p:cBhvr>
                                        <p:cTn id="47" dur="500"/>
                                        <p:tgtEl>
                                          <p:spTgt spid="7171">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717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altLang="ja-JP" sz="4000"/>
              <a:t>Comparison of the starting points of LJ with Pure Theory of Law (PL)</a:t>
            </a:r>
          </a:p>
        </p:txBody>
      </p:sp>
      <p:sp>
        <p:nvSpPr>
          <p:cNvPr id="6148" name="Rectangle 4"/>
          <p:cNvSpPr>
            <a:spLocks noGrp="1" noChangeArrowheads="1"/>
          </p:cNvSpPr>
          <p:nvPr>
            <p:ph type="body" sz="half" idx="1"/>
          </p:nvPr>
        </p:nvSpPr>
        <p:spPr/>
        <p:txBody>
          <a:bodyPr/>
          <a:lstStyle/>
          <a:p>
            <a:pPr algn="ctr">
              <a:lnSpc>
                <a:spcPct val="80000"/>
              </a:lnSpc>
            </a:pPr>
            <a:r>
              <a:rPr lang="en-US" altLang="ja-JP" sz="2400"/>
              <a:t>PL</a:t>
            </a:r>
          </a:p>
          <a:p>
            <a:pPr>
              <a:lnSpc>
                <a:spcPct val="80000"/>
              </a:lnSpc>
            </a:pPr>
            <a:r>
              <a:rPr lang="en-US" altLang="ja-JP" sz="2400"/>
              <a:t>Norm as a Meaning</a:t>
            </a:r>
          </a:p>
          <a:p>
            <a:pPr>
              <a:lnSpc>
                <a:spcPct val="80000"/>
              </a:lnSpc>
            </a:pPr>
            <a:r>
              <a:rPr lang="en-US" altLang="ja-JP" sz="2400"/>
              <a:t>Legal Norm</a:t>
            </a:r>
            <a:r>
              <a:rPr lang="en-US" altLang="ja-JP" sz="1600"/>
              <a:t>[1]</a:t>
            </a:r>
          </a:p>
          <a:p>
            <a:pPr>
              <a:lnSpc>
                <a:spcPct val="80000"/>
              </a:lnSpc>
            </a:pPr>
            <a:r>
              <a:rPr lang="en-US" altLang="ja-JP" sz="2400"/>
              <a:t>Imputation (Zurechnung)</a:t>
            </a:r>
          </a:p>
          <a:p>
            <a:pPr>
              <a:lnSpc>
                <a:spcPct val="80000"/>
              </a:lnSpc>
            </a:pPr>
            <a:r>
              <a:rPr lang="en-US" altLang="ja-JP" sz="2400"/>
              <a:t>Legal Positivism</a:t>
            </a:r>
          </a:p>
          <a:p>
            <a:pPr>
              <a:lnSpc>
                <a:spcPct val="80000"/>
              </a:lnSpc>
            </a:pPr>
            <a:r>
              <a:rPr lang="en-US" altLang="ja-JP" sz="2400"/>
              <a:t>First Norm and Second Norm</a:t>
            </a:r>
          </a:p>
          <a:p>
            <a:pPr>
              <a:lnSpc>
                <a:spcPct val="80000"/>
              </a:lnSpc>
            </a:pPr>
            <a:r>
              <a:rPr lang="en-US" altLang="ja-JP" sz="2400"/>
              <a:t>Basis of Validity: Issued on the basis of Upper Norm </a:t>
            </a:r>
          </a:p>
          <a:p>
            <a:pPr>
              <a:lnSpc>
                <a:spcPct val="80000"/>
              </a:lnSpc>
            </a:pPr>
            <a:r>
              <a:rPr lang="en-US" altLang="ja-JP" sz="2400"/>
              <a:t>Theory of Hierarchical Structure of Law</a:t>
            </a:r>
          </a:p>
        </p:txBody>
      </p:sp>
      <p:sp>
        <p:nvSpPr>
          <p:cNvPr id="6149" name="Rectangle 5"/>
          <p:cNvSpPr>
            <a:spLocks noGrp="1" noChangeArrowheads="1"/>
          </p:cNvSpPr>
          <p:nvPr>
            <p:ph type="body" sz="half" idx="2"/>
          </p:nvPr>
        </p:nvSpPr>
        <p:spPr/>
        <p:txBody>
          <a:bodyPr/>
          <a:lstStyle/>
          <a:p>
            <a:pPr algn="ctr">
              <a:lnSpc>
                <a:spcPct val="80000"/>
              </a:lnSpc>
            </a:pPr>
            <a:r>
              <a:rPr lang="en-US" altLang="ja-JP" sz="2400"/>
              <a:t>LJ</a:t>
            </a:r>
          </a:p>
          <a:p>
            <a:pPr>
              <a:lnSpc>
                <a:spcPct val="80000"/>
              </a:lnSpc>
            </a:pPr>
            <a:r>
              <a:rPr lang="en-US" altLang="ja-JP" sz="2400"/>
              <a:t>Sentence as a sign</a:t>
            </a:r>
          </a:p>
          <a:p>
            <a:pPr>
              <a:lnSpc>
                <a:spcPct val="80000"/>
              </a:lnSpc>
            </a:pPr>
            <a:r>
              <a:rPr lang="en-US" altLang="ja-JP" sz="2400"/>
              <a:t>Law Sentence</a:t>
            </a:r>
          </a:p>
          <a:p>
            <a:pPr>
              <a:lnSpc>
                <a:spcPct val="80000"/>
              </a:lnSpc>
            </a:pPr>
            <a:r>
              <a:rPr lang="en-US" altLang="ja-JP" sz="2400"/>
              <a:t>Material Implication</a:t>
            </a:r>
          </a:p>
          <a:p>
            <a:pPr>
              <a:lnSpc>
                <a:spcPct val="80000"/>
              </a:lnSpc>
            </a:pPr>
            <a:r>
              <a:rPr lang="en-US" altLang="ja-JP" sz="2400"/>
              <a:t>Scientific Positivism</a:t>
            </a:r>
          </a:p>
          <a:p>
            <a:pPr>
              <a:lnSpc>
                <a:spcPct val="80000"/>
              </a:lnSpc>
            </a:pPr>
            <a:r>
              <a:rPr lang="en-US" altLang="ja-JP" sz="2400"/>
              <a:t>Object sentence and meta sentence</a:t>
            </a:r>
          </a:p>
          <a:p>
            <a:pPr>
              <a:lnSpc>
                <a:spcPct val="80000"/>
              </a:lnSpc>
            </a:pPr>
            <a:r>
              <a:rPr lang="en-US" altLang="ja-JP" sz="2400"/>
              <a:t>Basis of Validity: Logical Proof through Legal Meta Inference</a:t>
            </a:r>
          </a:p>
          <a:p>
            <a:pPr>
              <a:lnSpc>
                <a:spcPct val="80000"/>
              </a:lnSpc>
            </a:pPr>
            <a:r>
              <a:rPr lang="en-US" altLang="ja-JP" sz="2400"/>
              <a:t>Theory of Legal Meta Rules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altLang="ja-JP" sz="4000"/>
              <a:t>3 Theory of Legal Sentence</a:t>
            </a:r>
          </a:p>
        </p:txBody>
      </p:sp>
      <p:sp>
        <p:nvSpPr>
          <p:cNvPr id="11267" name="Rectangle 3"/>
          <p:cNvSpPr>
            <a:spLocks noGrp="1" noChangeArrowheads="1"/>
          </p:cNvSpPr>
          <p:nvPr>
            <p:ph type="body" idx="1"/>
          </p:nvPr>
        </p:nvSpPr>
        <p:spPr>
          <a:xfrm>
            <a:off x="457200" y="1600200"/>
            <a:ext cx="8686800" cy="4525963"/>
          </a:xfrm>
        </p:spPr>
        <p:txBody>
          <a:bodyPr/>
          <a:lstStyle/>
          <a:p>
            <a:pPr>
              <a:lnSpc>
                <a:spcPct val="90000"/>
              </a:lnSpc>
            </a:pPr>
            <a:r>
              <a:rPr lang="en-US" altLang="ja-JP" sz="2800"/>
              <a:t>LJ starts from legal sentence</a:t>
            </a:r>
          </a:p>
          <a:p>
            <a:pPr>
              <a:lnSpc>
                <a:spcPct val="90000"/>
              </a:lnSpc>
            </a:pPr>
            <a:endParaRPr lang="en-US" altLang="ja-JP" sz="2800"/>
          </a:p>
          <a:p>
            <a:pPr>
              <a:lnSpc>
                <a:spcPct val="90000"/>
              </a:lnSpc>
            </a:pPr>
            <a:r>
              <a:rPr lang="en-US" altLang="ja-JP" sz="2800"/>
              <a:t>A legal system is to be analyzed and constructed in terms of three types of alternative fundamental concepts:</a:t>
            </a:r>
          </a:p>
          <a:p>
            <a:pPr>
              <a:lnSpc>
                <a:spcPct val="90000"/>
              </a:lnSpc>
            </a:pPr>
            <a:r>
              <a:rPr lang="en-US" altLang="ja-JP" sz="2800"/>
              <a:t>1) (Legal) rule sentence and (Legal) fact sentence</a:t>
            </a:r>
          </a:p>
          <a:p>
            <a:pPr>
              <a:lnSpc>
                <a:spcPct val="90000"/>
              </a:lnSpc>
            </a:pPr>
            <a:r>
              <a:rPr lang="en-US" altLang="ja-JP" sz="2800"/>
              <a:t>2) object sentence and meta sentence</a:t>
            </a:r>
          </a:p>
          <a:p>
            <a:pPr>
              <a:lnSpc>
                <a:spcPct val="90000"/>
              </a:lnSpc>
            </a:pPr>
            <a:r>
              <a:rPr lang="en-US" altLang="ja-JP" sz="2800"/>
              <a:t>3) element sentence and complex sentence</a:t>
            </a:r>
          </a:p>
          <a:p>
            <a:pPr>
              <a:lnSpc>
                <a:spcPct val="90000"/>
              </a:lnSpc>
            </a:pPr>
            <a:r>
              <a:rPr lang="en-US" altLang="ja-JP" sz="2800"/>
              <a:t>Existence of an obligation and the validity of the legal object sentence (Fig.2)</a:t>
            </a:r>
          </a:p>
          <a:p>
            <a:pPr>
              <a:lnSpc>
                <a:spcPct val="90000"/>
              </a:lnSpc>
            </a:pPr>
            <a:endParaRPr lang="en-US" altLang="ja-JP" sz="2800"/>
          </a:p>
          <a:p>
            <a:pPr>
              <a:lnSpc>
                <a:spcPct val="90000"/>
              </a:lnSpc>
            </a:pPr>
            <a:endParaRPr lang="en-US" altLang="ja-JP" sz="280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US" altLang="ja-JP"/>
              <a:t>Legal rule and fact sentences</a:t>
            </a:r>
          </a:p>
        </p:txBody>
      </p:sp>
      <p:sp>
        <p:nvSpPr>
          <p:cNvPr id="32771" name="Rectangle 3"/>
          <p:cNvSpPr>
            <a:spLocks noGrp="1" noChangeArrowheads="1"/>
          </p:cNvSpPr>
          <p:nvPr>
            <p:ph type="body" idx="1"/>
          </p:nvPr>
        </p:nvSpPr>
        <p:spPr/>
        <p:txBody>
          <a:bodyPr/>
          <a:lstStyle/>
          <a:p>
            <a:r>
              <a:rPr lang="en-US" altLang="ja-JP">
                <a:latin typeface="Century" panose="02040604050505020304" pitchFamily="18" charset="0"/>
                <a:ea typeface="ＭＳ 明朝" panose="02020609040205080304" pitchFamily="17" charset="-128"/>
              </a:rPr>
              <a:t> </a:t>
            </a:r>
            <a:r>
              <a:rPr lang="en-US" altLang="ja-JP" b="1">
                <a:latin typeface="Century" panose="02040604050505020304" pitchFamily="18" charset="0"/>
                <a:ea typeface="ＭＳ 明朝" panose="02020609040205080304" pitchFamily="17" charset="-128"/>
              </a:rPr>
              <a:t>Legal rule sentences:</a:t>
            </a:r>
            <a:r>
              <a:rPr lang="en-US" altLang="ja-JP">
                <a:latin typeface="Century" panose="02040604050505020304" pitchFamily="18" charset="0"/>
                <a:ea typeface="ＭＳ 明朝" panose="02020609040205080304" pitchFamily="17" charset="-128"/>
              </a:rPr>
              <a:t>  </a:t>
            </a:r>
          </a:p>
          <a:p>
            <a:pPr lvl="1"/>
            <a:r>
              <a:rPr lang="en-US" altLang="ja-JP">
                <a:latin typeface="Century" panose="02040604050505020304" pitchFamily="18" charset="0"/>
                <a:ea typeface="ＭＳ 明朝" panose="02020609040205080304" pitchFamily="17" charset="-128"/>
              </a:rPr>
              <a:t>“∀X{a(X) ← b(X)}”. </a:t>
            </a:r>
          </a:p>
          <a:p>
            <a:pPr lvl="1"/>
            <a:r>
              <a:rPr lang="en-US" altLang="ja-JP">
                <a:latin typeface="Century" panose="02040604050505020304" pitchFamily="18" charset="0"/>
                <a:ea typeface="ＭＳ 明朝" panose="02020609040205080304" pitchFamily="17" charset="-128"/>
              </a:rPr>
              <a:t>legal consequence ←legal requirement</a:t>
            </a:r>
          </a:p>
          <a:p>
            <a:pPr lvl="1"/>
            <a:r>
              <a:rPr lang="en-US" altLang="ja-JP">
                <a:latin typeface="Century" panose="02040604050505020304" pitchFamily="18" charset="0"/>
                <a:ea typeface="ＭＳ 明朝" panose="02020609040205080304" pitchFamily="17" charset="-128"/>
              </a:rPr>
              <a:t>“∀X{become_effective(offer(X,A),T) ← reach(offer(X,A),offeree(B,X),T)}”</a:t>
            </a:r>
          </a:p>
          <a:p>
            <a:r>
              <a:rPr lang="en-US" altLang="ja-JP" b="1">
                <a:latin typeface="Century" panose="02040604050505020304" pitchFamily="18" charset="0"/>
                <a:ea typeface="ＭＳ 明朝" panose="02020609040205080304" pitchFamily="17" charset="-128"/>
              </a:rPr>
              <a:t>Legal fact sentences</a:t>
            </a:r>
            <a:r>
              <a:rPr lang="en-US" altLang="ja-JP">
                <a:latin typeface="Century" panose="02040604050505020304" pitchFamily="18" charset="0"/>
                <a:ea typeface="ＭＳ 明朝" panose="02020609040205080304" pitchFamily="17" charset="-128"/>
              </a:rPr>
              <a:t>: </a:t>
            </a:r>
          </a:p>
          <a:p>
            <a:pPr lvl="1"/>
            <a:r>
              <a:rPr lang="en-US" altLang="ja-JP">
                <a:latin typeface="Century" panose="02040604050505020304" pitchFamily="18" charset="0"/>
                <a:ea typeface="ＭＳ 明朝" panose="02020609040205080304" pitchFamily="17" charset="-128"/>
              </a:rPr>
              <a:t>“b(x1)”.</a:t>
            </a:r>
          </a:p>
          <a:p>
            <a:pPr lvl="1"/>
            <a:r>
              <a:rPr lang="en-US" altLang="ja-JP">
                <a:latin typeface="Century" panose="02040604050505020304" pitchFamily="18" charset="0"/>
                <a:ea typeface="ＭＳ 明朝" panose="02020609040205080304" pitchFamily="17" charset="-128"/>
              </a:rPr>
              <a:t>reach(offer(o1,anzai),offeree(bernard,o1),4_05).</a:t>
            </a:r>
            <a:endParaRPr lang="en-US" altLang="ja-JP"/>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US" altLang="ja-JP"/>
              <a:t>Legal elementary and complex sentences</a:t>
            </a:r>
          </a:p>
        </p:txBody>
      </p:sp>
      <p:sp>
        <p:nvSpPr>
          <p:cNvPr id="31747" name="Rectangle 3"/>
          <p:cNvSpPr>
            <a:spLocks noGrp="1" noChangeArrowheads="1"/>
          </p:cNvSpPr>
          <p:nvPr>
            <p:ph type="body" idx="1"/>
          </p:nvPr>
        </p:nvSpPr>
        <p:spPr>
          <a:xfrm>
            <a:off x="457200" y="1600200"/>
            <a:ext cx="8229600" cy="5257800"/>
          </a:xfrm>
        </p:spPr>
        <p:txBody>
          <a:bodyPr/>
          <a:lstStyle/>
          <a:p>
            <a:r>
              <a:rPr lang="en-US" altLang="ja-JP" sz="2800" b="1">
                <a:ea typeface="ＭＳ 明朝" panose="02020609040205080304" pitchFamily="17" charset="-128"/>
              </a:rPr>
              <a:t>Elementary legal sentence</a:t>
            </a:r>
            <a:r>
              <a:rPr lang="en-US" altLang="ja-JP" sz="2800">
                <a:ea typeface="ＭＳ 明朝" panose="02020609040205080304" pitchFamily="17" charset="-128"/>
              </a:rPr>
              <a:t> </a:t>
            </a:r>
          </a:p>
          <a:p>
            <a:pPr lvl="1"/>
            <a:r>
              <a:rPr lang="en-US" altLang="ja-JP" sz="2400">
                <a:ea typeface="ＭＳ 明朝" panose="02020609040205080304" pitchFamily="17" charset="-128"/>
              </a:rPr>
              <a:t>the smallest unit of legal sentences. </a:t>
            </a:r>
          </a:p>
          <a:p>
            <a:pPr lvl="1"/>
            <a:r>
              <a:rPr lang="en-US" altLang="ja-JP" sz="2400" i="1">
                <a:ea typeface="ＭＳ 明朝" panose="02020609040205080304" pitchFamily="17" charset="-128"/>
              </a:rPr>
              <a:t>“One must drive a car under 100 km /hour on a highway”</a:t>
            </a:r>
            <a:r>
              <a:rPr lang="en-US" altLang="ja-JP" sz="2400">
                <a:ea typeface="ＭＳ 明朝" panose="02020609040205080304" pitchFamily="17" charset="-128"/>
              </a:rPr>
              <a:t> </a:t>
            </a:r>
            <a:endParaRPr lang="en-US" altLang="ja-JP" sz="2400" i="1">
              <a:ea typeface="ＭＳ 明朝" panose="02020609040205080304" pitchFamily="17" charset="-128"/>
            </a:endParaRPr>
          </a:p>
          <a:p>
            <a:r>
              <a:rPr lang="en-US" altLang="ja-JP" sz="2800" b="1"/>
              <a:t>Complex legal sentence</a:t>
            </a:r>
          </a:p>
          <a:p>
            <a:pPr lvl="1"/>
            <a:r>
              <a:rPr lang="en-US" altLang="ja-JP" sz="2400"/>
              <a:t>A group of legal sentences, which has an unique name</a:t>
            </a:r>
          </a:p>
          <a:p>
            <a:pPr lvl="1"/>
            <a:r>
              <a:rPr lang="en-US" altLang="ja-JP" sz="2400" i="1"/>
              <a:t>“The United Nations Convention on Contracts of the International Sale of Goods”</a:t>
            </a:r>
            <a:r>
              <a:rPr lang="en-US" altLang="ja-JP" sz="2400"/>
              <a:t>  </a:t>
            </a:r>
          </a:p>
          <a:p>
            <a:pPr lvl="1"/>
            <a:r>
              <a:rPr lang="en-US" altLang="ja-JP" sz="2400"/>
              <a:t>a code, parts or sections or an article of the statute</a:t>
            </a:r>
            <a:endParaRPr lang="en-US" altLang="ja-JP" sz="2400" i="1"/>
          </a:p>
          <a:p>
            <a:pPr lvl="1"/>
            <a:r>
              <a:rPr lang="en-US" altLang="ja-JP" sz="2400"/>
              <a:t>The concept of a complex legal sentence enables us to treat the validity of legal sentence at once.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914400" y="457200"/>
            <a:ext cx="8031163" cy="533400"/>
          </a:xfrm>
        </p:spPr>
        <p:txBody>
          <a:bodyPr/>
          <a:lstStyle/>
          <a:p>
            <a:r>
              <a:rPr lang="en-US" altLang="ja-JP"/>
              <a:t>Legal object and meta sentences</a:t>
            </a:r>
          </a:p>
        </p:txBody>
      </p:sp>
      <p:sp>
        <p:nvSpPr>
          <p:cNvPr id="34819" name="Rectangle 3"/>
          <p:cNvSpPr>
            <a:spLocks noGrp="1" noChangeArrowheads="1"/>
          </p:cNvSpPr>
          <p:nvPr>
            <p:ph type="body" idx="1"/>
          </p:nvPr>
        </p:nvSpPr>
        <p:spPr>
          <a:xfrm>
            <a:off x="395288" y="1412875"/>
            <a:ext cx="8569325" cy="5184775"/>
          </a:xfrm>
        </p:spPr>
        <p:txBody>
          <a:bodyPr/>
          <a:lstStyle/>
          <a:p>
            <a:r>
              <a:rPr lang="en-US" altLang="ja-JP" sz="2800">
                <a:latin typeface="Century" panose="02040604050505020304" pitchFamily="18" charset="0"/>
                <a:ea typeface="ＭＳ 明朝" panose="02020609040205080304" pitchFamily="17" charset="-128"/>
              </a:rPr>
              <a:t>A </a:t>
            </a:r>
            <a:r>
              <a:rPr lang="en-US" altLang="ja-JP" sz="2800" b="1">
                <a:latin typeface="Century" panose="02040604050505020304" pitchFamily="18" charset="0"/>
                <a:ea typeface="ＭＳ 明朝" panose="02020609040205080304" pitchFamily="17" charset="-128"/>
              </a:rPr>
              <a:t>legal object sentence</a:t>
            </a:r>
            <a:r>
              <a:rPr lang="en-US" altLang="ja-JP" sz="2800">
                <a:latin typeface="Century" panose="02040604050505020304" pitchFamily="18" charset="0"/>
                <a:ea typeface="ＭＳ 明朝" panose="02020609040205080304" pitchFamily="17" charset="-128"/>
              </a:rPr>
              <a:t> describes an object.</a:t>
            </a:r>
          </a:p>
          <a:p>
            <a:pPr lvl="1"/>
            <a:r>
              <a:rPr lang="en-US" altLang="ja-JP">
                <a:latin typeface="Century" panose="02040604050505020304" pitchFamily="18" charset="0"/>
                <a:ea typeface="ＭＳ 明朝" panose="02020609040205080304" pitchFamily="17" charset="-128"/>
              </a:rPr>
              <a:t> </a:t>
            </a:r>
            <a:r>
              <a:rPr lang="en-US" altLang="ja-JP" sz="2400">
                <a:latin typeface="Century" panose="02040604050505020304" pitchFamily="18" charset="0"/>
                <a:ea typeface="ＭＳ 明朝" panose="02020609040205080304" pitchFamily="17" charset="-128"/>
              </a:rPr>
              <a:t>The object in law is the obligation of a person</a:t>
            </a:r>
          </a:p>
          <a:p>
            <a:pPr lvl="1"/>
            <a:r>
              <a:rPr lang="en-US" altLang="ja-JP" sz="2400">
                <a:latin typeface="Century" panose="02040604050505020304" pitchFamily="18" charset="0"/>
                <a:ea typeface="ＭＳ 明朝" panose="02020609040205080304" pitchFamily="17" charset="-128"/>
              </a:rPr>
              <a:t> </a:t>
            </a:r>
            <a:r>
              <a:rPr lang="en-US" altLang="ja-JP" sz="2400" i="1">
                <a:latin typeface="Century" panose="02040604050505020304" pitchFamily="18" charset="0"/>
                <a:ea typeface="ＭＳ 明朝" panose="02020609040205080304" pitchFamily="17" charset="-128"/>
              </a:rPr>
              <a:t>“B must pay A the price of $10000</a:t>
            </a:r>
            <a:r>
              <a:rPr lang="en-US" altLang="ja-JP" sz="2400">
                <a:latin typeface="Century" panose="02040604050505020304" pitchFamily="18" charset="0"/>
                <a:ea typeface="ＭＳ 明朝" panose="02020609040205080304" pitchFamily="17" charset="-128"/>
              </a:rPr>
              <a:t>”</a:t>
            </a:r>
            <a:r>
              <a:rPr lang="en-US" altLang="ja-JP">
                <a:latin typeface="Century" panose="02040604050505020304" pitchFamily="18" charset="0"/>
                <a:ea typeface="ＭＳ 明朝" panose="02020609040205080304" pitchFamily="17" charset="-128"/>
              </a:rPr>
              <a:t> </a:t>
            </a:r>
          </a:p>
          <a:p>
            <a:r>
              <a:rPr lang="en-US" altLang="ja-JP" sz="2800">
                <a:latin typeface="Century" panose="02040604050505020304" pitchFamily="18" charset="0"/>
                <a:ea typeface="ＭＳ 明朝" panose="02020609040205080304" pitchFamily="17" charset="-128"/>
              </a:rPr>
              <a:t>A </a:t>
            </a:r>
            <a:r>
              <a:rPr lang="en-US" altLang="ja-JP" sz="2800" b="1">
                <a:latin typeface="Century" panose="02040604050505020304" pitchFamily="18" charset="0"/>
                <a:ea typeface="ＭＳ 明朝" panose="02020609040205080304" pitchFamily="17" charset="-128"/>
              </a:rPr>
              <a:t>legal meta sentence</a:t>
            </a:r>
            <a:r>
              <a:rPr lang="en-US" altLang="ja-JP" sz="2800">
                <a:latin typeface="Century" panose="02040604050505020304" pitchFamily="18" charset="0"/>
                <a:ea typeface="ＭＳ 明朝" panose="02020609040205080304" pitchFamily="17" charset="-128"/>
              </a:rPr>
              <a:t> describes about a legal sentence</a:t>
            </a:r>
            <a:r>
              <a:rPr lang="en-US" altLang="ja-JP">
                <a:latin typeface="Century" panose="02040604050505020304" pitchFamily="18" charset="0"/>
                <a:ea typeface="ＭＳ 明朝" panose="02020609040205080304" pitchFamily="17" charset="-128"/>
              </a:rPr>
              <a:t> </a:t>
            </a:r>
          </a:p>
          <a:p>
            <a:pPr lvl="1"/>
            <a:r>
              <a:rPr lang="en-US" altLang="ja-JP" sz="2400">
                <a:latin typeface="Century" panose="02040604050505020304" pitchFamily="18" charset="0"/>
                <a:ea typeface="ＭＳ 明朝" panose="02020609040205080304" pitchFamily="17" charset="-128"/>
              </a:rPr>
              <a:t>It describes the validity of a legal sentence.</a:t>
            </a:r>
          </a:p>
          <a:p>
            <a:pPr lvl="1"/>
            <a:r>
              <a:rPr lang="en-US" altLang="ja-JP" sz="2400">
                <a:latin typeface="Century" panose="02040604050505020304" pitchFamily="18" charset="0"/>
                <a:ea typeface="ＭＳ 明朝" panose="02020609040205080304" pitchFamily="17" charset="-128"/>
              </a:rPr>
              <a:t>“”</a:t>
            </a:r>
            <a:r>
              <a:rPr lang="en-US" altLang="ja-JP" sz="2400" i="1">
                <a:latin typeface="Century" panose="02040604050505020304" pitchFamily="18" charset="0"/>
                <a:ea typeface="ＭＳ 明朝" panose="02020609040205080304" pitchFamily="17" charset="-128"/>
              </a:rPr>
              <a:t>B must pay A the price of $10000</a:t>
            </a:r>
            <a:r>
              <a:rPr lang="en-US" altLang="ja-JP" sz="2400">
                <a:latin typeface="Century" panose="02040604050505020304" pitchFamily="18" charset="0"/>
                <a:ea typeface="ＭＳ 明朝" panose="02020609040205080304" pitchFamily="17" charset="-128"/>
              </a:rPr>
              <a:t>” is valid”.</a:t>
            </a:r>
          </a:p>
          <a:p>
            <a:pPr lvl="1"/>
            <a:r>
              <a:rPr lang="en-US" altLang="ja-JP" sz="2400">
                <a:latin typeface="Century" panose="02040604050505020304" pitchFamily="18" charset="0"/>
                <a:ea typeface="ＭＳ 明朝" panose="02020609040205080304" pitchFamily="17" charset="-128"/>
              </a:rPr>
              <a:t> </a:t>
            </a:r>
            <a:r>
              <a:rPr lang="en-US" altLang="ja-JP" sz="2400" i="1">
                <a:latin typeface="Century" panose="02040604050505020304" pitchFamily="18" charset="0"/>
                <a:ea typeface="ＭＳ 明朝" panose="02020609040205080304" pitchFamily="17" charset="-128"/>
              </a:rPr>
              <a:t>“(1) This Convention applies to contracts of sale of goods between parties whose places of business are in different States : (a) when the States are Contracting States; or …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altLang="ja-JP" sz="3200"/>
              <a:t>Obligation of persons as ultimate normative state of affairs</a:t>
            </a:r>
          </a:p>
        </p:txBody>
      </p:sp>
      <p:sp>
        <p:nvSpPr>
          <p:cNvPr id="35843" name="Rectangle 3"/>
          <p:cNvSpPr>
            <a:spLocks noGrp="1" noChangeArrowheads="1"/>
          </p:cNvSpPr>
          <p:nvPr>
            <p:ph type="body" idx="1"/>
          </p:nvPr>
        </p:nvSpPr>
        <p:spPr/>
        <p:txBody>
          <a:bodyPr/>
          <a:lstStyle/>
          <a:p>
            <a:r>
              <a:rPr lang="en-US" altLang="ja-JP" sz="2400"/>
              <a:t>Law ultimately prescribes the obligation of persons.</a:t>
            </a:r>
          </a:p>
          <a:p>
            <a:r>
              <a:rPr lang="en-US" altLang="ja-JP" sz="2400"/>
              <a:t>People’s conduct is ultimately regulated by obligations given by law.</a:t>
            </a:r>
          </a:p>
          <a:p>
            <a:r>
              <a:rPr lang="en-US" altLang="ja-JP" sz="2400"/>
              <a:t>LJ agrees with Kelsen as far as he says that the obligation is essential in the legal world.</a:t>
            </a:r>
          </a:p>
          <a:p>
            <a:r>
              <a:rPr lang="en-US" altLang="ja-JP" sz="2400"/>
              <a:t>However, the problem of the existence of the obligation might cause of philosophical confusing discussion.</a:t>
            </a:r>
          </a:p>
          <a:p>
            <a:r>
              <a:rPr lang="en-US" altLang="ja-JP" sz="2400"/>
              <a:t>What is that legal obligations exist ?</a:t>
            </a:r>
          </a:p>
          <a:p>
            <a:r>
              <a:rPr lang="en-US" altLang="ja-JP" sz="2400"/>
              <a:t>LJ considers: that  a legal obligation exist means is that the legal object sentence, which describe the relevant obligation, is valid.</a:t>
            </a:r>
            <a:endParaRPr lang="en-US" altLang="ja-JP" sz="200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533400" y="381000"/>
            <a:ext cx="8412163" cy="381000"/>
          </a:xfrm>
        </p:spPr>
        <p:txBody>
          <a:bodyPr/>
          <a:lstStyle/>
          <a:p>
            <a:endParaRPr lang="ja-JP" altLang="ja-JP" sz="3200"/>
          </a:p>
        </p:txBody>
      </p:sp>
      <p:graphicFrame>
        <p:nvGraphicFramePr>
          <p:cNvPr id="91139" name="Object 3"/>
          <p:cNvGraphicFramePr>
            <a:graphicFrameLocks noChangeAspect="1"/>
          </p:cNvGraphicFramePr>
          <p:nvPr>
            <p:ph type="body" idx="1"/>
          </p:nvPr>
        </p:nvGraphicFramePr>
        <p:xfrm>
          <a:off x="427038" y="620713"/>
          <a:ext cx="8434387" cy="5905500"/>
        </p:xfrm>
        <a:graphic>
          <a:graphicData uri="http://schemas.openxmlformats.org/presentationml/2006/ole">
            <mc:AlternateContent xmlns:mc="http://schemas.openxmlformats.org/markup-compatibility/2006">
              <mc:Choice xmlns:v="urn:schemas-microsoft-com:vml" Requires="v">
                <p:oleObj spid="_x0000_s91140" name="RFFlow Flowchart" r:id="rId4" imgW="8424000" imgH="5896800" progId="RFFlow">
                  <p:embed/>
                </p:oleObj>
              </mc:Choice>
              <mc:Fallback>
                <p:oleObj name="RFFlow Flowchart" r:id="rId4" imgW="8424000" imgH="5896800" progId="RFFlow">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7038" y="620713"/>
                        <a:ext cx="8434387" cy="5905500"/>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altLang="ja-JP" sz="4000"/>
              <a:t>5 On Theory of Legal Reasoning</a:t>
            </a:r>
          </a:p>
        </p:txBody>
      </p:sp>
      <p:sp>
        <p:nvSpPr>
          <p:cNvPr id="12291" name="Rectangle 3"/>
          <p:cNvSpPr>
            <a:spLocks noGrp="1" noChangeArrowheads="1"/>
          </p:cNvSpPr>
          <p:nvPr>
            <p:ph type="body" idx="1"/>
          </p:nvPr>
        </p:nvSpPr>
        <p:spPr/>
        <p:txBody>
          <a:bodyPr/>
          <a:lstStyle/>
          <a:p>
            <a:r>
              <a:rPr lang="en-US" altLang="ja-JP" sz="2800"/>
              <a:t>Legal Reasoning as development process of legal sentences</a:t>
            </a:r>
          </a:p>
          <a:p>
            <a:r>
              <a:rPr lang="en-US" altLang="ja-JP" sz="2800"/>
              <a:t>Legal sentences are developed to specialize or concretize other legal sentence.</a:t>
            </a:r>
          </a:p>
          <a:p>
            <a:r>
              <a:rPr lang="en-US" altLang="ja-JP" sz="2800"/>
              <a:t>A legal sentence is set to systematize legal sentences (or to bring them into logical system)</a:t>
            </a:r>
          </a:p>
          <a:p>
            <a:r>
              <a:rPr lang="en-US" altLang="ja-JP" sz="2800"/>
              <a:t>Setting of legal sentences is related to logical proof.  They are set to establish logical proof.</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ChangeArrowheads="1"/>
          </p:cNvSpPr>
          <p:nvPr/>
        </p:nvSpPr>
        <p:spPr bwMode="auto">
          <a:xfrm rot="10800000">
            <a:off x="2133600" y="1143000"/>
            <a:ext cx="3962400" cy="2286000"/>
          </a:xfrm>
          <a:prstGeom prst="rect">
            <a:avLst/>
          </a:prstGeom>
          <a:solidFill>
            <a:srgbClr val="99FF99"/>
          </a:solidFill>
          <a:ln>
            <a:noFill/>
          </a:ln>
          <a:effectLst>
            <a:prstShdw prst="shdw17" dist="17961" dir="2700000">
              <a:srgbClr val="99FF99">
                <a:gamma/>
                <a:shade val="60000"/>
                <a:invGamma/>
              </a:srgbClr>
            </a:prst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endParaRPr lang="en-US" altLang="ja-JP" sz="2000">
              <a:latin typeface="Times New Roman" panose="02020603050405020304" pitchFamily="18" charset="0"/>
            </a:endParaRPr>
          </a:p>
          <a:p>
            <a:pPr algn="ctr"/>
            <a:endParaRPr lang="en-US" altLang="ja-JP" sz="2000" b="1">
              <a:latin typeface="Times New Roman" panose="02020603050405020304" pitchFamily="18" charset="0"/>
            </a:endParaRPr>
          </a:p>
        </p:txBody>
      </p:sp>
      <p:sp>
        <p:nvSpPr>
          <p:cNvPr id="22531" name="Rectangle 3"/>
          <p:cNvSpPr>
            <a:spLocks noChangeArrowheads="1"/>
          </p:cNvSpPr>
          <p:nvPr/>
        </p:nvSpPr>
        <p:spPr bwMode="auto">
          <a:xfrm>
            <a:off x="2362200" y="1600200"/>
            <a:ext cx="3505200" cy="6096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sz="2400" b="1">
                <a:latin typeface="Times New Roman" panose="02020603050405020304" pitchFamily="18" charset="0"/>
              </a:rPr>
              <a:t> Statutes</a:t>
            </a:r>
          </a:p>
          <a:p>
            <a:pPr algn="ctr"/>
            <a:r>
              <a:rPr lang="ja-JP" altLang="en-US" b="1">
                <a:latin typeface="Times New Roman" panose="02020603050405020304" pitchFamily="18" charset="0"/>
              </a:rPr>
              <a:t>（</a:t>
            </a:r>
            <a:r>
              <a:rPr lang="en-US" altLang="ja-JP" b="1">
                <a:latin typeface="Times New Roman" panose="02020603050405020304" pitchFamily="18" charset="0"/>
              </a:rPr>
              <a:t>Abstract law</a:t>
            </a:r>
            <a:r>
              <a:rPr lang="ja-JP" altLang="en-US" b="1">
                <a:latin typeface="Times New Roman" panose="02020603050405020304" pitchFamily="18" charset="0"/>
              </a:rPr>
              <a:t>）</a:t>
            </a:r>
          </a:p>
        </p:txBody>
      </p:sp>
      <p:sp>
        <p:nvSpPr>
          <p:cNvPr id="22532" name="Rectangle 4"/>
          <p:cNvSpPr>
            <a:spLocks noChangeArrowheads="1"/>
          </p:cNvSpPr>
          <p:nvPr/>
        </p:nvSpPr>
        <p:spPr bwMode="auto">
          <a:xfrm>
            <a:off x="2286000" y="2514600"/>
            <a:ext cx="3505200" cy="609600"/>
          </a:xfrm>
          <a:prstGeom prst="rect">
            <a:avLst/>
          </a:prstGeom>
          <a:solidFill>
            <a:schemeClr val="bg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sz="2400" b="1">
                <a:latin typeface="Times New Roman" panose="02020603050405020304" pitchFamily="18" charset="0"/>
              </a:rPr>
              <a:t>Legal interpretation</a:t>
            </a:r>
          </a:p>
          <a:p>
            <a:pPr algn="ctr"/>
            <a:r>
              <a:rPr lang="ja-JP" altLang="en-US" b="1">
                <a:latin typeface="Times New Roman" panose="02020603050405020304" pitchFamily="18" charset="0"/>
              </a:rPr>
              <a:t>（</a:t>
            </a:r>
            <a:r>
              <a:rPr lang="en-US" altLang="ja-JP" b="1">
                <a:latin typeface="Times New Roman" panose="02020603050405020304" pitchFamily="18" charset="0"/>
              </a:rPr>
              <a:t>Concretized law</a:t>
            </a:r>
            <a:r>
              <a:rPr lang="ja-JP" altLang="en-US" b="1">
                <a:latin typeface="Times New Roman" panose="02020603050405020304" pitchFamily="18" charset="0"/>
              </a:rPr>
              <a:t>）</a:t>
            </a:r>
          </a:p>
        </p:txBody>
      </p:sp>
      <p:sp>
        <p:nvSpPr>
          <p:cNvPr id="22533" name="Rectangle 5"/>
          <p:cNvSpPr>
            <a:spLocks noChangeArrowheads="1"/>
          </p:cNvSpPr>
          <p:nvPr/>
        </p:nvSpPr>
        <p:spPr bwMode="auto">
          <a:xfrm>
            <a:off x="2362200" y="3733800"/>
            <a:ext cx="3505200" cy="6096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sz="2400" b="1">
                <a:latin typeface="Times New Roman" panose="02020603050405020304" pitchFamily="18" charset="0"/>
              </a:rPr>
              <a:t>Facts described</a:t>
            </a:r>
          </a:p>
        </p:txBody>
      </p:sp>
      <p:sp>
        <p:nvSpPr>
          <p:cNvPr id="22534" name="Rectangle 6"/>
          <p:cNvSpPr>
            <a:spLocks noChangeArrowheads="1"/>
          </p:cNvSpPr>
          <p:nvPr/>
        </p:nvSpPr>
        <p:spPr bwMode="auto">
          <a:xfrm>
            <a:off x="2362200" y="4648200"/>
            <a:ext cx="3505200" cy="533400"/>
          </a:xfrm>
          <a:prstGeom prst="rect">
            <a:avLst/>
          </a:prstGeom>
          <a:solidFill>
            <a:srgbClr val="CCFF33"/>
          </a:solidFill>
          <a:ln w="9525" cap="rnd">
            <a:solidFill>
              <a:schemeClr val="tx1"/>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sz="2800" b="1">
                <a:latin typeface="Times New Roman" panose="02020603050405020304" pitchFamily="18" charset="0"/>
              </a:rPr>
              <a:t>Event</a:t>
            </a:r>
          </a:p>
        </p:txBody>
      </p:sp>
      <p:sp>
        <p:nvSpPr>
          <p:cNvPr id="22535" name="Line 7"/>
          <p:cNvSpPr>
            <a:spLocks noChangeShapeType="1"/>
          </p:cNvSpPr>
          <p:nvPr/>
        </p:nvSpPr>
        <p:spPr bwMode="auto">
          <a:xfrm flipH="1" flipV="1">
            <a:off x="914400" y="1905000"/>
            <a:ext cx="12192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22536" name="Line 8"/>
          <p:cNvSpPr>
            <a:spLocks noChangeShapeType="1"/>
          </p:cNvSpPr>
          <p:nvPr/>
        </p:nvSpPr>
        <p:spPr bwMode="auto">
          <a:xfrm>
            <a:off x="914400" y="1905000"/>
            <a:ext cx="0" cy="11430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22537" name="Line 9"/>
          <p:cNvSpPr>
            <a:spLocks noChangeShapeType="1"/>
          </p:cNvSpPr>
          <p:nvPr/>
        </p:nvSpPr>
        <p:spPr bwMode="auto">
          <a:xfrm flipH="1">
            <a:off x="914400" y="5943600"/>
            <a:ext cx="1143000" cy="0"/>
          </a:xfrm>
          <a:prstGeom prst="line">
            <a:avLst/>
          </a:prstGeom>
          <a:noFill/>
          <a:ln w="28575">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22538" name="Line 10"/>
          <p:cNvSpPr>
            <a:spLocks noChangeShapeType="1"/>
          </p:cNvSpPr>
          <p:nvPr/>
        </p:nvSpPr>
        <p:spPr bwMode="auto">
          <a:xfrm flipH="1">
            <a:off x="1752600" y="4038600"/>
            <a:ext cx="6096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grpSp>
        <p:nvGrpSpPr>
          <p:cNvPr id="22539" name="Group 11"/>
          <p:cNvGrpSpPr>
            <a:grpSpLocks/>
          </p:cNvGrpSpPr>
          <p:nvPr/>
        </p:nvGrpSpPr>
        <p:grpSpPr bwMode="auto">
          <a:xfrm>
            <a:off x="5867400" y="2376488"/>
            <a:ext cx="1260475" cy="671512"/>
            <a:chOff x="3456" y="1788"/>
            <a:chExt cx="695" cy="568"/>
          </a:xfrm>
        </p:grpSpPr>
        <p:sp>
          <p:nvSpPr>
            <p:cNvPr id="22540" name="Line 12"/>
            <p:cNvSpPr>
              <a:spLocks noChangeShapeType="1"/>
            </p:cNvSpPr>
            <p:nvPr/>
          </p:nvSpPr>
          <p:spPr bwMode="auto">
            <a:xfrm>
              <a:off x="3456" y="2160"/>
              <a:ext cx="672" cy="0"/>
            </a:xfrm>
            <a:prstGeom prst="line">
              <a:avLst/>
            </a:prstGeom>
            <a:noFill/>
            <a:ln w="28575">
              <a:solidFill>
                <a:schemeClr val="tx1"/>
              </a:solidFill>
              <a:prstDash val="dash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22541" name="Text Box 13"/>
            <p:cNvSpPr txBox="1">
              <a:spLocks noChangeArrowheads="1"/>
            </p:cNvSpPr>
            <p:nvPr/>
          </p:nvSpPr>
          <p:spPr bwMode="auto">
            <a:xfrm>
              <a:off x="3521" y="1788"/>
              <a:ext cx="630" cy="5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50000"/>
                </a:spcBef>
              </a:pPr>
              <a:r>
                <a:rPr lang="en-US" altLang="ja-JP" sz="2000" b="1">
                  <a:solidFill>
                    <a:srgbClr val="FF0000"/>
                  </a:solidFill>
                  <a:latin typeface="Times New Roman" panose="02020603050405020304" pitchFamily="18" charset="0"/>
                </a:rPr>
                <a:t>Creation</a:t>
              </a:r>
              <a:endParaRPr lang="en-US" altLang="ja-JP" sz="2400" b="1">
                <a:solidFill>
                  <a:srgbClr val="FF0000"/>
                </a:solidFill>
                <a:latin typeface="Times New Roman" panose="02020603050405020304" pitchFamily="18" charset="0"/>
              </a:endParaRPr>
            </a:p>
            <a:p>
              <a:pPr algn="ctr">
                <a:spcBef>
                  <a:spcPct val="50000"/>
                </a:spcBef>
              </a:pPr>
              <a:endParaRPr lang="en-US" altLang="ja-JP" sz="1200" b="1">
                <a:solidFill>
                  <a:srgbClr val="FF0000"/>
                </a:solidFill>
                <a:latin typeface="Times New Roman" panose="02020603050405020304" pitchFamily="18" charset="0"/>
              </a:endParaRPr>
            </a:p>
          </p:txBody>
        </p:sp>
      </p:grpSp>
      <p:grpSp>
        <p:nvGrpSpPr>
          <p:cNvPr id="22542" name="Group 14"/>
          <p:cNvGrpSpPr>
            <a:grpSpLocks/>
          </p:cNvGrpSpPr>
          <p:nvPr/>
        </p:nvGrpSpPr>
        <p:grpSpPr bwMode="auto">
          <a:xfrm>
            <a:off x="6078538" y="5667375"/>
            <a:ext cx="1143000" cy="428625"/>
            <a:chOff x="3444" y="3690"/>
            <a:chExt cx="785" cy="246"/>
          </a:xfrm>
        </p:grpSpPr>
        <p:sp>
          <p:nvSpPr>
            <p:cNvPr id="22543" name="Line 15"/>
            <p:cNvSpPr>
              <a:spLocks noChangeShapeType="1"/>
            </p:cNvSpPr>
            <p:nvPr/>
          </p:nvSpPr>
          <p:spPr bwMode="auto">
            <a:xfrm>
              <a:off x="3456" y="3936"/>
              <a:ext cx="672" cy="0"/>
            </a:xfrm>
            <a:prstGeom prst="line">
              <a:avLst/>
            </a:prstGeom>
            <a:noFill/>
            <a:ln w="28575">
              <a:solidFill>
                <a:schemeClr val="tx1"/>
              </a:solidFill>
              <a:prstDash val="dash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22544" name="Text Box 16"/>
            <p:cNvSpPr txBox="1">
              <a:spLocks noChangeArrowheads="1"/>
            </p:cNvSpPr>
            <p:nvPr/>
          </p:nvSpPr>
          <p:spPr bwMode="auto">
            <a:xfrm>
              <a:off x="3444" y="3690"/>
              <a:ext cx="785" cy="2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50000"/>
                </a:spcBef>
              </a:pPr>
              <a:r>
                <a:rPr lang="en-US" altLang="ja-JP" sz="2000" b="1">
                  <a:solidFill>
                    <a:srgbClr val="FF0000"/>
                  </a:solidFill>
                  <a:latin typeface="Times New Roman" panose="02020603050405020304" pitchFamily="18" charset="0"/>
                </a:rPr>
                <a:t>Creation</a:t>
              </a:r>
            </a:p>
          </p:txBody>
        </p:sp>
      </p:grpSp>
      <p:sp>
        <p:nvSpPr>
          <p:cNvPr id="22545" name="Text Box 17"/>
          <p:cNvSpPr txBox="1">
            <a:spLocks noChangeArrowheads="1"/>
          </p:cNvSpPr>
          <p:nvPr/>
        </p:nvSpPr>
        <p:spPr bwMode="auto">
          <a:xfrm>
            <a:off x="6096000" y="3630613"/>
            <a:ext cx="1600200" cy="1187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spcBef>
                <a:spcPct val="50000"/>
              </a:spcBef>
            </a:pPr>
            <a:r>
              <a:rPr lang="en-US" altLang="ja-JP" sz="2400" b="1">
                <a:solidFill>
                  <a:srgbClr val="FF0000"/>
                </a:solidFill>
                <a:latin typeface="Times New Roman" panose="02020603050405020304" pitchFamily="18" charset="0"/>
              </a:rPr>
              <a:t>Reasoning of legal creation</a:t>
            </a:r>
          </a:p>
        </p:txBody>
      </p:sp>
      <p:sp>
        <p:nvSpPr>
          <p:cNvPr id="22546" name="Rectangle 18"/>
          <p:cNvSpPr>
            <a:spLocks noGrp="1" noChangeArrowheads="1"/>
          </p:cNvSpPr>
          <p:nvPr>
            <p:ph type="title"/>
          </p:nvPr>
        </p:nvSpPr>
        <p:spPr>
          <a:xfrm>
            <a:off x="395288" y="228600"/>
            <a:ext cx="8748712" cy="823913"/>
          </a:xfrm>
        </p:spPr>
        <p:txBody>
          <a:bodyPr/>
          <a:lstStyle/>
          <a:p>
            <a:r>
              <a:rPr lang="en-US" altLang="ja-JP" sz="2800" b="1"/>
              <a:t>Legal Reasoning of Law Application</a:t>
            </a:r>
            <a:br>
              <a:rPr lang="en-US" altLang="ja-JP" sz="2800" b="1"/>
            </a:br>
            <a:r>
              <a:rPr lang="en-US" altLang="ja-JP" sz="2800" b="1"/>
              <a:t>as a process of development of legal sentences</a:t>
            </a:r>
          </a:p>
        </p:txBody>
      </p:sp>
      <p:sp>
        <p:nvSpPr>
          <p:cNvPr id="22547" name="Oval 19"/>
          <p:cNvSpPr>
            <a:spLocks noChangeArrowheads="1"/>
          </p:cNvSpPr>
          <p:nvPr/>
        </p:nvSpPr>
        <p:spPr bwMode="auto">
          <a:xfrm>
            <a:off x="7451725" y="1700213"/>
            <a:ext cx="1371600" cy="685800"/>
          </a:xfrm>
          <a:prstGeom prst="ellipse">
            <a:avLst/>
          </a:prstGeom>
          <a:solidFill>
            <a:srgbClr val="FFFF00"/>
          </a:solidFill>
          <a:ln w="9525">
            <a:solidFill>
              <a:schemeClr val="tx1"/>
            </a:solidFill>
            <a:round/>
            <a:headEnd/>
            <a:tailEnd/>
          </a:ln>
          <a:effectLst>
            <a:outerShdw dist="107763" dir="2700000" algn="ctr" rotWithShape="0">
              <a:schemeClr val="bg2"/>
            </a:outerShdw>
          </a:effectLst>
        </p:spPr>
        <p:txBody>
          <a:bodyPr wrap="none" anchor="ctr"/>
          <a:lstStyle/>
          <a:p>
            <a:pPr algn="ctr"/>
            <a:r>
              <a:rPr lang="en-US" altLang="ja-JP" b="1">
                <a:latin typeface="Times New Roman" panose="02020603050405020304" pitchFamily="18" charset="0"/>
              </a:rPr>
              <a:t>Purpose of  </a:t>
            </a:r>
          </a:p>
          <a:p>
            <a:pPr algn="ctr"/>
            <a:r>
              <a:rPr lang="en-US" altLang="ja-JP" b="1">
                <a:latin typeface="Times New Roman" panose="02020603050405020304" pitchFamily="18" charset="0"/>
              </a:rPr>
              <a:t>law</a:t>
            </a:r>
            <a:endParaRPr lang="en-US" altLang="ja-JP" sz="2000" b="1">
              <a:latin typeface="Times New Roman" panose="02020603050405020304" pitchFamily="18" charset="0"/>
            </a:endParaRPr>
          </a:p>
        </p:txBody>
      </p:sp>
      <p:sp>
        <p:nvSpPr>
          <p:cNvPr id="22548" name="Oval 20"/>
          <p:cNvSpPr>
            <a:spLocks noChangeArrowheads="1"/>
          </p:cNvSpPr>
          <p:nvPr/>
        </p:nvSpPr>
        <p:spPr bwMode="auto">
          <a:xfrm>
            <a:off x="7451725" y="5661025"/>
            <a:ext cx="1447800" cy="685800"/>
          </a:xfrm>
          <a:prstGeom prst="ellipse">
            <a:avLst/>
          </a:prstGeom>
          <a:solidFill>
            <a:srgbClr val="FFFF00"/>
          </a:solidFill>
          <a:ln w="9525">
            <a:solidFill>
              <a:srgbClr val="FFFF00"/>
            </a:solidFill>
            <a:round/>
            <a:headEnd/>
            <a:tailEnd/>
          </a:ln>
          <a:effectLst>
            <a:outerShdw dist="107763" dir="2700000" algn="ctr" rotWithShape="0">
              <a:schemeClr val="bg2"/>
            </a:outerShdw>
          </a:effectLst>
        </p:spPr>
        <p:txBody>
          <a:bodyPr wrap="none" anchor="ctr"/>
          <a:lstStyle/>
          <a:p>
            <a:pPr algn="ctr"/>
            <a:r>
              <a:rPr lang="en-US" altLang="ja-JP" b="1">
                <a:latin typeface="Times New Roman" panose="02020603050405020304" pitchFamily="18" charset="0"/>
              </a:rPr>
              <a:t>Concrete</a:t>
            </a:r>
          </a:p>
          <a:p>
            <a:pPr algn="ctr"/>
            <a:r>
              <a:rPr lang="en-US" altLang="ja-JP" b="1">
                <a:latin typeface="Times New Roman" panose="02020603050405020304" pitchFamily="18" charset="0"/>
              </a:rPr>
              <a:t>justice</a:t>
            </a:r>
            <a:endParaRPr lang="en-US" altLang="ja-JP" sz="2000" b="1">
              <a:latin typeface="Times New Roman" panose="02020603050405020304" pitchFamily="18" charset="0"/>
            </a:endParaRPr>
          </a:p>
        </p:txBody>
      </p:sp>
      <p:sp>
        <p:nvSpPr>
          <p:cNvPr id="22549" name="AutoShape 21"/>
          <p:cNvSpPr>
            <a:spLocks noChangeArrowheads="1"/>
          </p:cNvSpPr>
          <p:nvPr/>
        </p:nvSpPr>
        <p:spPr bwMode="auto">
          <a:xfrm>
            <a:off x="8027988" y="2420938"/>
            <a:ext cx="304800" cy="3200400"/>
          </a:xfrm>
          <a:prstGeom prst="upDownArrow">
            <a:avLst>
              <a:gd name="adj1" fmla="val 39583"/>
              <a:gd name="adj2" fmla="val 110396"/>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22550" name="Line 22"/>
          <p:cNvSpPr>
            <a:spLocks noChangeShapeType="1"/>
          </p:cNvSpPr>
          <p:nvPr/>
        </p:nvSpPr>
        <p:spPr bwMode="auto">
          <a:xfrm>
            <a:off x="914400" y="4495800"/>
            <a:ext cx="0" cy="14478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22551" name="Text Box 23"/>
          <p:cNvSpPr txBox="1">
            <a:spLocks noChangeArrowheads="1"/>
          </p:cNvSpPr>
          <p:nvPr/>
        </p:nvSpPr>
        <p:spPr bwMode="auto">
          <a:xfrm>
            <a:off x="0" y="3213100"/>
            <a:ext cx="2057400" cy="1644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spcBef>
                <a:spcPct val="50000"/>
              </a:spcBef>
            </a:pPr>
            <a:r>
              <a:rPr lang="en-US" altLang="ja-JP" sz="2400" b="1">
                <a:solidFill>
                  <a:srgbClr val="3333FF"/>
                </a:solidFill>
                <a:latin typeface="Times New Roman" panose="02020603050405020304" pitchFamily="18" charset="0"/>
              </a:rPr>
              <a:t>Reasoning of legal justification</a:t>
            </a:r>
          </a:p>
          <a:p>
            <a:pPr algn="ctr">
              <a:spcBef>
                <a:spcPct val="50000"/>
              </a:spcBef>
            </a:pPr>
            <a:endParaRPr lang="en-US" altLang="ja-JP" sz="2000" b="1">
              <a:solidFill>
                <a:srgbClr val="3333FF"/>
              </a:solidFill>
              <a:latin typeface="Times New Roman" panose="02020603050405020304" pitchFamily="18" charset="0"/>
            </a:endParaRPr>
          </a:p>
        </p:txBody>
      </p:sp>
      <p:sp>
        <p:nvSpPr>
          <p:cNvPr id="22552" name="Rectangle 24"/>
          <p:cNvSpPr>
            <a:spLocks noChangeArrowheads="1"/>
          </p:cNvSpPr>
          <p:nvPr/>
        </p:nvSpPr>
        <p:spPr bwMode="auto">
          <a:xfrm>
            <a:off x="2057400" y="5562600"/>
            <a:ext cx="4038600" cy="1106488"/>
          </a:xfrm>
          <a:prstGeom prst="rect">
            <a:avLst/>
          </a:prstGeom>
          <a:solidFill>
            <a:srgbClr val="99FF99"/>
          </a:solidFill>
          <a:ln>
            <a:noFill/>
          </a:ln>
          <a:effectLst>
            <a:prstShdw prst="shdw17" dist="17961" dir="2700000">
              <a:srgbClr val="99FF99">
                <a:gamma/>
                <a:shade val="60000"/>
                <a:invGamma/>
              </a:srgbClr>
            </a:prst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endParaRPr lang="en-US" altLang="ja-JP" b="1">
              <a:latin typeface="Times New Roman" panose="02020603050405020304" pitchFamily="18" charset="0"/>
            </a:endParaRPr>
          </a:p>
          <a:p>
            <a:pPr algn="ctr"/>
            <a:endParaRPr lang="en-US" altLang="ja-JP" sz="2000">
              <a:latin typeface="Times New Roman" panose="02020603050405020304" pitchFamily="18" charset="0"/>
            </a:endParaRPr>
          </a:p>
        </p:txBody>
      </p:sp>
      <p:sp>
        <p:nvSpPr>
          <p:cNvPr id="22553" name="Rectangle 25"/>
          <p:cNvSpPr>
            <a:spLocks noChangeArrowheads="1"/>
          </p:cNvSpPr>
          <p:nvPr/>
        </p:nvSpPr>
        <p:spPr bwMode="auto">
          <a:xfrm>
            <a:off x="2362200" y="5943600"/>
            <a:ext cx="3505200" cy="457200"/>
          </a:xfrm>
          <a:prstGeom prst="rect">
            <a:avLst/>
          </a:prstGeom>
          <a:solidFill>
            <a:schemeClr val="bg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kumimoji="1">
                <a:solidFill>
                  <a:schemeClr val="tx1"/>
                </a:solidFill>
                <a:latin typeface="Arial" panose="020B0604020202020204" pitchFamily="34" charset="0"/>
                <a:ea typeface="ＭＳ Ｐゴシック" panose="020B0600070205080204" pitchFamily="50" charset="-128"/>
              </a:defRPr>
            </a:lvl1pPr>
            <a:lvl2pPr>
              <a:defRPr kumimoji="1">
                <a:solidFill>
                  <a:schemeClr val="tx1"/>
                </a:solidFill>
                <a:latin typeface="Arial" panose="020B0604020202020204" pitchFamily="34" charset="0"/>
                <a:ea typeface="ＭＳ Ｐゴシック" panose="020B0600070205080204" pitchFamily="50" charset="-128"/>
              </a:defRPr>
            </a:lvl2pPr>
            <a:lvl3pPr>
              <a:defRPr kumimoji="1">
                <a:solidFill>
                  <a:schemeClr val="tx1"/>
                </a:solidFill>
                <a:latin typeface="Arial" panose="020B0604020202020204" pitchFamily="34" charset="0"/>
                <a:ea typeface="ＭＳ Ｐゴシック" panose="020B0600070205080204" pitchFamily="50" charset="-128"/>
              </a:defRPr>
            </a:lvl3pPr>
            <a:lvl4pPr>
              <a:defRPr kumimoji="1">
                <a:solidFill>
                  <a:schemeClr val="tx1"/>
                </a:solidFill>
                <a:latin typeface="Arial" panose="020B0604020202020204" pitchFamily="34" charset="0"/>
                <a:ea typeface="ＭＳ Ｐゴシック" panose="020B0600070205080204" pitchFamily="50" charset="-128"/>
              </a:defRPr>
            </a:lvl4pPr>
            <a:lvl5pPr>
              <a:defRPr kumimoji="1">
                <a:solidFill>
                  <a:schemeClr val="tx1"/>
                </a:solidFill>
                <a:latin typeface="Arial" panose="020B0604020202020204" pitchFamily="34" charset="0"/>
                <a:ea typeface="ＭＳ Ｐゴシック" panose="020B0600070205080204" pitchFamily="50" charset="-128"/>
              </a:defRPr>
            </a:lvl5pPr>
            <a:lvl6pPr marL="457200" fontAlgn="base">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6pPr>
            <a:lvl7pPr marL="914400" fontAlgn="base">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7pPr>
            <a:lvl8pPr marL="1371600" fontAlgn="base">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8pPr>
            <a:lvl9pPr marL="1828800" fontAlgn="base">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9pPr>
          </a:lstStyle>
          <a:p>
            <a:pPr algn="ctr"/>
            <a:r>
              <a:rPr lang="en-US" altLang="ja-JP" sz="2400" b="1">
                <a:latin typeface="Times New Roman" panose="02020603050405020304" pitchFamily="18" charset="0"/>
              </a:rPr>
              <a:t>Legal decision</a:t>
            </a:r>
          </a:p>
        </p:txBody>
      </p:sp>
      <p:sp>
        <p:nvSpPr>
          <p:cNvPr id="22554" name="Rectangle 26"/>
          <p:cNvSpPr>
            <a:spLocks noChangeArrowheads="1"/>
          </p:cNvSpPr>
          <p:nvPr/>
        </p:nvSpPr>
        <p:spPr bwMode="auto">
          <a:xfrm>
            <a:off x="2362200" y="5486400"/>
            <a:ext cx="35052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defRPr kumimoji="1">
                <a:solidFill>
                  <a:schemeClr val="tx1"/>
                </a:solidFill>
                <a:latin typeface="Arial" panose="020B0604020202020204" pitchFamily="34" charset="0"/>
                <a:ea typeface="ＭＳ Ｐゴシック" panose="020B0600070205080204" pitchFamily="50" charset="-128"/>
              </a:defRPr>
            </a:lvl1pPr>
            <a:lvl2pPr marL="742950" indent="-285750">
              <a:defRPr kumimoji="1">
                <a:solidFill>
                  <a:schemeClr val="tx1"/>
                </a:solidFill>
                <a:latin typeface="Arial" panose="020B0604020202020204" pitchFamily="34" charset="0"/>
                <a:ea typeface="ＭＳ Ｐゴシック" panose="020B0600070205080204" pitchFamily="50" charset="-128"/>
              </a:defRPr>
            </a:lvl2pPr>
            <a:lvl3pPr marL="1143000" indent="-228600">
              <a:defRPr kumimoji="1">
                <a:solidFill>
                  <a:schemeClr val="tx1"/>
                </a:solidFill>
                <a:latin typeface="Arial" panose="020B0604020202020204" pitchFamily="34" charset="0"/>
                <a:ea typeface="ＭＳ Ｐゴシック" panose="020B0600070205080204" pitchFamily="50" charset="-128"/>
              </a:defRPr>
            </a:lvl3pPr>
            <a:lvl4pPr marL="1600200" indent="-228600">
              <a:defRPr kumimoji="1">
                <a:solidFill>
                  <a:schemeClr val="tx1"/>
                </a:solidFill>
                <a:latin typeface="Arial" panose="020B0604020202020204" pitchFamily="34" charset="0"/>
                <a:ea typeface="ＭＳ Ｐゴシック" panose="020B0600070205080204" pitchFamily="50" charset="-128"/>
              </a:defRPr>
            </a:lvl4pPr>
            <a:lvl5pPr marL="2057400" indent="-228600">
              <a:defRPr kumimoji="1">
                <a:solidFill>
                  <a:schemeClr val="tx1"/>
                </a:solidFill>
                <a:latin typeface="Arial" panose="020B0604020202020204" pitchFamily="34" charset="0"/>
                <a:ea typeface="ＭＳ Ｐゴシック" panose="020B0600070205080204" pitchFamily="50" charset="-128"/>
              </a:defRPr>
            </a:lvl5pPr>
            <a:lvl6pPr marL="2514600" indent="-228600" fontAlgn="base">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6pPr>
            <a:lvl7pPr marL="2971800" indent="-228600" fontAlgn="base">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7pPr>
            <a:lvl8pPr marL="3429000" indent="-228600" fontAlgn="base">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8pPr>
            <a:lvl9pPr marL="3886200" indent="-228600" fontAlgn="base">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9pPr>
          </a:lstStyle>
          <a:p>
            <a:pPr algn="ctr">
              <a:spcBef>
                <a:spcPct val="20000"/>
              </a:spcBef>
            </a:pPr>
            <a:r>
              <a:rPr lang="en-US" altLang="ja-JP" b="1">
                <a:latin typeface="Times New Roman" panose="02020603050405020304" pitchFamily="18" charset="0"/>
              </a:rPr>
              <a:t> </a:t>
            </a:r>
            <a:r>
              <a:rPr lang="en-US" altLang="ja-JP" sz="2400" b="1">
                <a:latin typeface="Times New Roman" panose="02020603050405020304" pitchFamily="18" charset="0"/>
              </a:rPr>
              <a:t>Individual law</a:t>
            </a:r>
          </a:p>
        </p:txBody>
      </p:sp>
      <p:sp>
        <p:nvSpPr>
          <p:cNvPr id="22555" name="Rectangle 27"/>
          <p:cNvSpPr>
            <a:spLocks noChangeArrowheads="1"/>
          </p:cNvSpPr>
          <p:nvPr/>
        </p:nvSpPr>
        <p:spPr bwMode="auto">
          <a:xfrm>
            <a:off x="3505200" y="1143000"/>
            <a:ext cx="1066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defRPr kumimoji="1">
                <a:solidFill>
                  <a:schemeClr val="tx1"/>
                </a:solidFill>
                <a:latin typeface="Arial" panose="020B0604020202020204" pitchFamily="34" charset="0"/>
                <a:ea typeface="ＭＳ Ｐゴシック" panose="020B0600070205080204" pitchFamily="50" charset="-128"/>
              </a:defRPr>
            </a:lvl1pPr>
            <a:lvl2pPr marL="742950" indent="-285750">
              <a:defRPr kumimoji="1">
                <a:solidFill>
                  <a:schemeClr val="tx1"/>
                </a:solidFill>
                <a:latin typeface="Arial" panose="020B0604020202020204" pitchFamily="34" charset="0"/>
                <a:ea typeface="ＭＳ Ｐゴシック" panose="020B0600070205080204" pitchFamily="50" charset="-128"/>
              </a:defRPr>
            </a:lvl2pPr>
            <a:lvl3pPr marL="1143000" indent="-228600">
              <a:defRPr kumimoji="1">
                <a:solidFill>
                  <a:schemeClr val="tx1"/>
                </a:solidFill>
                <a:latin typeface="Arial" panose="020B0604020202020204" pitchFamily="34" charset="0"/>
                <a:ea typeface="ＭＳ Ｐゴシック" panose="020B0600070205080204" pitchFamily="50" charset="-128"/>
              </a:defRPr>
            </a:lvl3pPr>
            <a:lvl4pPr marL="1600200" indent="-228600">
              <a:defRPr kumimoji="1">
                <a:solidFill>
                  <a:schemeClr val="tx1"/>
                </a:solidFill>
                <a:latin typeface="Arial" panose="020B0604020202020204" pitchFamily="34" charset="0"/>
                <a:ea typeface="ＭＳ Ｐゴシック" panose="020B0600070205080204" pitchFamily="50" charset="-128"/>
              </a:defRPr>
            </a:lvl4pPr>
            <a:lvl5pPr marL="2057400" indent="-228600">
              <a:defRPr kumimoji="1">
                <a:solidFill>
                  <a:schemeClr val="tx1"/>
                </a:solidFill>
                <a:latin typeface="Arial" panose="020B0604020202020204" pitchFamily="34" charset="0"/>
                <a:ea typeface="ＭＳ Ｐゴシック" panose="020B0600070205080204" pitchFamily="50" charset="-128"/>
              </a:defRPr>
            </a:lvl5pPr>
            <a:lvl6pPr marL="2514600" indent="-228600" fontAlgn="base">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6pPr>
            <a:lvl7pPr marL="2971800" indent="-228600" fontAlgn="base">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7pPr>
            <a:lvl8pPr marL="3429000" indent="-228600" fontAlgn="base">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8pPr>
            <a:lvl9pPr marL="3886200" indent="-228600" fontAlgn="base">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9pPr>
          </a:lstStyle>
          <a:p>
            <a:pPr algn="ctr">
              <a:spcBef>
                <a:spcPct val="20000"/>
              </a:spcBef>
            </a:pPr>
            <a:r>
              <a:rPr lang="en-US" altLang="ja-JP" sz="2400" b="1">
                <a:latin typeface="Times New Roman" panose="02020603050405020304" pitchFamily="18" charset="0"/>
              </a:rPr>
              <a:t>LAW</a:t>
            </a:r>
            <a:r>
              <a:rPr lang="ja-JP" altLang="en-US" sz="2400" b="1">
                <a:latin typeface="Times New Roman" panose="02020603050405020304" pitchFamily="18" charset="0"/>
              </a:rPr>
              <a:t>　</a:t>
            </a:r>
          </a:p>
        </p:txBody>
      </p:sp>
      <p:sp>
        <p:nvSpPr>
          <p:cNvPr id="22556" name="Line 28"/>
          <p:cNvSpPr>
            <a:spLocks noChangeShapeType="1"/>
          </p:cNvSpPr>
          <p:nvPr/>
        </p:nvSpPr>
        <p:spPr bwMode="auto">
          <a:xfrm>
            <a:off x="7086600" y="2819400"/>
            <a:ext cx="0" cy="762000"/>
          </a:xfrm>
          <a:prstGeom prst="line">
            <a:avLst/>
          </a:prstGeom>
          <a:noFill/>
          <a:ln w="28575">
            <a:solidFill>
              <a:schemeClr val="tx1"/>
            </a:solidFill>
            <a:prstDash val="dash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22557" name="Line 29"/>
          <p:cNvSpPr>
            <a:spLocks noChangeShapeType="1"/>
          </p:cNvSpPr>
          <p:nvPr/>
        </p:nvSpPr>
        <p:spPr bwMode="auto">
          <a:xfrm>
            <a:off x="7086600" y="4876800"/>
            <a:ext cx="0" cy="1219200"/>
          </a:xfrm>
          <a:prstGeom prst="line">
            <a:avLst/>
          </a:prstGeom>
          <a:noFill/>
          <a:ln w="28575">
            <a:solidFill>
              <a:schemeClr val="tx1"/>
            </a:solidFill>
            <a:prstDash val="dash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grpSp>
        <p:nvGrpSpPr>
          <p:cNvPr id="22558" name="Group 30"/>
          <p:cNvGrpSpPr>
            <a:grpSpLocks/>
          </p:cNvGrpSpPr>
          <p:nvPr/>
        </p:nvGrpSpPr>
        <p:grpSpPr bwMode="auto">
          <a:xfrm rot="16200000">
            <a:off x="3794919" y="1996281"/>
            <a:ext cx="304800" cy="731838"/>
            <a:chOff x="3450" y="1598"/>
            <a:chExt cx="672" cy="949"/>
          </a:xfrm>
        </p:grpSpPr>
        <p:sp>
          <p:nvSpPr>
            <p:cNvPr id="22559" name="Line 31"/>
            <p:cNvSpPr>
              <a:spLocks noChangeShapeType="1"/>
            </p:cNvSpPr>
            <p:nvPr/>
          </p:nvSpPr>
          <p:spPr bwMode="auto">
            <a:xfrm>
              <a:off x="3450" y="2149"/>
              <a:ext cx="672" cy="0"/>
            </a:xfrm>
            <a:prstGeom prst="line">
              <a:avLst/>
            </a:prstGeom>
            <a:noFill/>
            <a:ln w="19050">
              <a:solidFill>
                <a:schemeClr val="tx1"/>
              </a:solidFill>
              <a:prstDash val="dash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22560" name="Text Box 32"/>
            <p:cNvSpPr txBox="1">
              <a:spLocks noChangeArrowheads="1"/>
            </p:cNvSpPr>
            <p:nvPr/>
          </p:nvSpPr>
          <p:spPr bwMode="auto">
            <a:xfrm>
              <a:off x="3696" y="1598"/>
              <a:ext cx="270" cy="94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50000"/>
                </a:spcBef>
              </a:pPr>
              <a:endParaRPr lang="en-US" altLang="ja-JP" sz="2400" b="1">
                <a:latin typeface="Times New Roman" panose="02020603050405020304" pitchFamily="18" charset="0"/>
              </a:endParaRPr>
            </a:p>
            <a:p>
              <a:pPr algn="ctr">
                <a:spcBef>
                  <a:spcPct val="50000"/>
                </a:spcBef>
              </a:pPr>
              <a:endParaRPr lang="en-US" altLang="ja-JP" sz="1200" b="1">
                <a:latin typeface="Times New Roman" panose="02020603050405020304" pitchFamily="18" charset="0"/>
              </a:endParaRPr>
            </a:p>
          </p:txBody>
        </p:sp>
      </p:grpSp>
      <p:grpSp>
        <p:nvGrpSpPr>
          <p:cNvPr id="22561" name="Group 33"/>
          <p:cNvGrpSpPr>
            <a:grpSpLocks/>
          </p:cNvGrpSpPr>
          <p:nvPr/>
        </p:nvGrpSpPr>
        <p:grpSpPr bwMode="auto">
          <a:xfrm rot="5400000">
            <a:off x="3846513" y="4208463"/>
            <a:ext cx="433387" cy="655637"/>
            <a:chOff x="3438" y="1525"/>
            <a:chExt cx="672" cy="1136"/>
          </a:xfrm>
        </p:grpSpPr>
        <p:sp>
          <p:nvSpPr>
            <p:cNvPr id="22562" name="Line 34"/>
            <p:cNvSpPr>
              <a:spLocks noChangeShapeType="1"/>
            </p:cNvSpPr>
            <p:nvPr/>
          </p:nvSpPr>
          <p:spPr bwMode="auto">
            <a:xfrm>
              <a:off x="3438" y="2141"/>
              <a:ext cx="672" cy="0"/>
            </a:xfrm>
            <a:prstGeom prst="line">
              <a:avLst/>
            </a:prstGeom>
            <a:noFill/>
            <a:ln w="19050">
              <a:solidFill>
                <a:schemeClr val="tx1"/>
              </a:solidFill>
              <a:prstDash val="dash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22563" name="Text Box 35"/>
            <p:cNvSpPr txBox="1">
              <a:spLocks noChangeArrowheads="1"/>
            </p:cNvSpPr>
            <p:nvPr/>
          </p:nvSpPr>
          <p:spPr bwMode="auto">
            <a:xfrm>
              <a:off x="3625" y="1525"/>
              <a:ext cx="320" cy="113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50000"/>
                </a:spcBef>
              </a:pPr>
              <a:endParaRPr lang="en-US" altLang="ja-JP" sz="2400" b="1">
                <a:latin typeface="Times New Roman" panose="02020603050405020304" pitchFamily="18" charset="0"/>
              </a:endParaRPr>
            </a:p>
            <a:p>
              <a:pPr algn="ctr">
                <a:spcBef>
                  <a:spcPct val="50000"/>
                </a:spcBef>
              </a:pPr>
              <a:endParaRPr lang="en-US" altLang="ja-JP" sz="1200" b="1">
                <a:latin typeface="Times New Roman" panose="02020603050405020304" pitchFamily="18" charset="0"/>
              </a:endParaRPr>
            </a:p>
          </p:txBody>
        </p:sp>
      </p:gr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546"/>
                                        </p:tgtEl>
                                        <p:attrNameLst>
                                          <p:attrName>style.visibility</p:attrName>
                                        </p:attrNameLst>
                                      </p:cBhvr>
                                      <p:to>
                                        <p:strVal val="visible"/>
                                      </p:to>
                                    </p:set>
                                    <p:animEffect transition="in" filter="fade">
                                      <p:cBhvr>
                                        <p:cTn id="7" dur="2000"/>
                                        <p:tgtEl>
                                          <p:spTgt spid="225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22551"/>
                                        </p:tgtEl>
                                        <p:attrNameLst>
                                          <p:attrName>style.visibility</p:attrName>
                                        </p:attrNameLst>
                                      </p:cBhvr>
                                      <p:to>
                                        <p:strVal val="visible"/>
                                      </p:to>
                                    </p:set>
                                  </p:childTnLst>
                                </p:cTn>
                              </p:par>
                            </p:childTnLst>
                          </p:cTn>
                        </p:par>
                        <p:par>
                          <p:cTn id="12" fill="hold" nodeType="afterGroup">
                            <p:stCondLst>
                              <p:cond delay="500"/>
                            </p:stCondLst>
                            <p:childTnLst>
                              <p:par>
                                <p:cTn id="13" presetID="1" presetClass="entr" presetSubtype="0" fill="hold" grpId="0" nodeType="afterEffect">
                                  <p:stCondLst>
                                    <p:cond delay="1000"/>
                                  </p:stCondLst>
                                  <p:childTnLst>
                                    <p:set>
                                      <p:cBhvr>
                                        <p:cTn id="14" dur="1" fill="hold">
                                          <p:stCondLst>
                                            <p:cond delay="499"/>
                                          </p:stCondLst>
                                        </p:cTn>
                                        <p:tgtEl>
                                          <p:spTgt spid="2254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22534"/>
                                        </p:tgtEl>
                                        <p:attrNameLst>
                                          <p:attrName>style.visibility</p:attrName>
                                        </p:attrNameLst>
                                      </p:cBhvr>
                                      <p:to>
                                        <p:strVal val="visible"/>
                                      </p:to>
                                    </p:set>
                                    <p:animEffect transition="in" filter="dissolve">
                                      <p:cBhvr>
                                        <p:cTn id="19" dur="500"/>
                                        <p:tgtEl>
                                          <p:spTgt spid="22534"/>
                                        </p:tgtEl>
                                      </p:cBhvr>
                                    </p:animEffect>
                                  </p:childTnLst>
                                </p:cTn>
                              </p:par>
                            </p:childTnLst>
                          </p:cTn>
                        </p:par>
                        <p:par>
                          <p:cTn id="20" fill="hold" nodeType="afterGroup">
                            <p:stCondLst>
                              <p:cond delay="500"/>
                            </p:stCondLst>
                            <p:childTnLst>
                              <p:par>
                                <p:cTn id="21" presetID="9" presetClass="entr" presetSubtype="0" fill="hold" nodeType="afterEffect">
                                  <p:stCondLst>
                                    <p:cond delay="0"/>
                                  </p:stCondLst>
                                  <p:childTnLst>
                                    <p:set>
                                      <p:cBhvr>
                                        <p:cTn id="22" dur="1" fill="hold">
                                          <p:stCondLst>
                                            <p:cond delay="0"/>
                                          </p:stCondLst>
                                        </p:cTn>
                                        <p:tgtEl>
                                          <p:spTgt spid="22561"/>
                                        </p:tgtEl>
                                        <p:attrNameLst>
                                          <p:attrName>style.visibility</p:attrName>
                                        </p:attrNameLst>
                                      </p:cBhvr>
                                      <p:to>
                                        <p:strVal val="visible"/>
                                      </p:to>
                                    </p:set>
                                    <p:animEffect transition="in" filter="dissolve">
                                      <p:cBhvr>
                                        <p:cTn id="23" dur="500"/>
                                        <p:tgtEl>
                                          <p:spTgt spid="22561"/>
                                        </p:tgtEl>
                                      </p:cBhvr>
                                    </p:animEffect>
                                  </p:childTnLst>
                                </p:cTn>
                              </p:par>
                            </p:childTnLst>
                          </p:cTn>
                        </p:par>
                        <p:par>
                          <p:cTn id="24" fill="hold" nodeType="afterGroup">
                            <p:stCondLst>
                              <p:cond delay="1000"/>
                            </p:stCondLst>
                            <p:childTnLst>
                              <p:par>
                                <p:cTn id="25" presetID="9" presetClass="entr" presetSubtype="0" fill="hold" grpId="0" nodeType="afterEffect">
                                  <p:stCondLst>
                                    <p:cond delay="0"/>
                                  </p:stCondLst>
                                  <p:childTnLst>
                                    <p:set>
                                      <p:cBhvr>
                                        <p:cTn id="26" dur="1" fill="hold">
                                          <p:stCondLst>
                                            <p:cond delay="0"/>
                                          </p:stCondLst>
                                        </p:cTn>
                                        <p:tgtEl>
                                          <p:spTgt spid="22533"/>
                                        </p:tgtEl>
                                        <p:attrNameLst>
                                          <p:attrName>style.visibility</p:attrName>
                                        </p:attrNameLst>
                                      </p:cBhvr>
                                      <p:to>
                                        <p:strVal val="visible"/>
                                      </p:to>
                                    </p:set>
                                    <p:animEffect transition="in" filter="dissolve">
                                      <p:cBhvr>
                                        <p:cTn id="27" dur="500"/>
                                        <p:tgtEl>
                                          <p:spTgt spid="22533"/>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ntr" presetSubtype="0" fill="hold" grpId="0" nodeType="clickEffect">
                                  <p:stCondLst>
                                    <p:cond delay="0"/>
                                  </p:stCondLst>
                                  <p:childTnLst>
                                    <p:set>
                                      <p:cBhvr>
                                        <p:cTn id="31" dur="1" fill="hold">
                                          <p:stCondLst>
                                            <p:cond delay="499"/>
                                          </p:stCondLst>
                                        </p:cTn>
                                        <p:tgtEl>
                                          <p:spTgt spid="22531"/>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2" fill="hold" grpId="0" nodeType="clickEffect">
                                  <p:stCondLst>
                                    <p:cond delay="0"/>
                                  </p:stCondLst>
                                  <p:childTnLst>
                                    <p:set>
                                      <p:cBhvr>
                                        <p:cTn id="35" dur="1" fill="hold">
                                          <p:stCondLst>
                                            <p:cond delay="0"/>
                                          </p:stCondLst>
                                        </p:cTn>
                                        <p:tgtEl>
                                          <p:spTgt spid="22553"/>
                                        </p:tgtEl>
                                        <p:attrNameLst>
                                          <p:attrName>style.visibility</p:attrName>
                                        </p:attrNameLst>
                                      </p:cBhvr>
                                      <p:to>
                                        <p:strVal val="visible"/>
                                      </p:to>
                                    </p:set>
                                    <p:anim calcmode="lin" valueType="num">
                                      <p:cBhvr additive="base">
                                        <p:cTn id="36" dur="500" fill="hold"/>
                                        <p:tgtEl>
                                          <p:spTgt spid="22553"/>
                                        </p:tgtEl>
                                        <p:attrNameLst>
                                          <p:attrName>ppt_x</p:attrName>
                                        </p:attrNameLst>
                                      </p:cBhvr>
                                      <p:tavLst>
                                        <p:tav tm="0">
                                          <p:val>
                                            <p:strVal val="1+#ppt_w/2"/>
                                          </p:val>
                                        </p:tav>
                                        <p:tav tm="100000">
                                          <p:val>
                                            <p:strVal val="#ppt_x"/>
                                          </p:val>
                                        </p:tav>
                                      </p:tavLst>
                                    </p:anim>
                                    <p:anim calcmode="lin" valueType="num">
                                      <p:cBhvr additive="base">
                                        <p:cTn id="37" dur="500" fill="hold"/>
                                        <p:tgtEl>
                                          <p:spTgt spid="22553"/>
                                        </p:tgtEl>
                                        <p:attrNameLst>
                                          <p:attrName>ppt_y</p:attrName>
                                        </p:attrNameLst>
                                      </p:cBhvr>
                                      <p:tavLst>
                                        <p:tav tm="0">
                                          <p:val>
                                            <p:strVal val="#ppt_y"/>
                                          </p:val>
                                        </p:tav>
                                        <p:tav tm="100000">
                                          <p:val>
                                            <p:strVal val="#ppt_y"/>
                                          </p:val>
                                        </p:tav>
                                      </p:tavLst>
                                    </p:anim>
                                  </p:childTnLst>
                                </p:cTn>
                              </p:par>
                            </p:childTnLst>
                          </p:cTn>
                        </p:par>
                        <p:par>
                          <p:cTn id="38" fill="hold" nodeType="afterGroup">
                            <p:stCondLst>
                              <p:cond delay="500"/>
                            </p:stCondLst>
                            <p:childTnLst>
                              <p:par>
                                <p:cTn id="39" presetID="2" presetClass="entr" presetSubtype="2" fill="hold" nodeType="afterEffect">
                                  <p:stCondLst>
                                    <p:cond delay="0"/>
                                  </p:stCondLst>
                                  <p:childTnLst>
                                    <p:set>
                                      <p:cBhvr>
                                        <p:cTn id="40" dur="1" fill="hold">
                                          <p:stCondLst>
                                            <p:cond delay="0"/>
                                          </p:stCondLst>
                                        </p:cTn>
                                        <p:tgtEl>
                                          <p:spTgt spid="22542"/>
                                        </p:tgtEl>
                                        <p:attrNameLst>
                                          <p:attrName>style.visibility</p:attrName>
                                        </p:attrNameLst>
                                      </p:cBhvr>
                                      <p:to>
                                        <p:strVal val="visible"/>
                                      </p:to>
                                    </p:set>
                                    <p:anim calcmode="lin" valueType="num">
                                      <p:cBhvr additive="base">
                                        <p:cTn id="41" dur="500" fill="hold"/>
                                        <p:tgtEl>
                                          <p:spTgt spid="22542"/>
                                        </p:tgtEl>
                                        <p:attrNameLst>
                                          <p:attrName>ppt_x</p:attrName>
                                        </p:attrNameLst>
                                      </p:cBhvr>
                                      <p:tavLst>
                                        <p:tav tm="0">
                                          <p:val>
                                            <p:strVal val="1+#ppt_w/2"/>
                                          </p:val>
                                        </p:tav>
                                        <p:tav tm="100000">
                                          <p:val>
                                            <p:strVal val="#ppt_x"/>
                                          </p:val>
                                        </p:tav>
                                      </p:tavLst>
                                    </p:anim>
                                    <p:anim calcmode="lin" valueType="num">
                                      <p:cBhvr additive="base">
                                        <p:cTn id="42" dur="500" fill="hold"/>
                                        <p:tgtEl>
                                          <p:spTgt spid="22542"/>
                                        </p:tgtEl>
                                        <p:attrNameLst>
                                          <p:attrName>ppt_y</p:attrName>
                                        </p:attrNameLst>
                                      </p:cBhvr>
                                      <p:tavLst>
                                        <p:tav tm="0">
                                          <p:val>
                                            <p:strVal val="#ppt_y"/>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2" fill="hold" grpId="0" nodeType="clickEffect">
                                  <p:stCondLst>
                                    <p:cond delay="0"/>
                                  </p:stCondLst>
                                  <p:childTnLst>
                                    <p:set>
                                      <p:cBhvr>
                                        <p:cTn id="46" dur="1" fill="hold">
                                          <p:stCondLst>
                                            <p:cond delay="0"/>
                                          </p:stCondLst>
                                        </p:cTn>
                                        <p:tgtEl>
                                          <p:spTgt spid="22532"/>
                                        </p:tgtEl>
                                        <p:attrNameLst>
                                          <p:attrName>style.visibility</p:attrName>
                                        </p:attrNameLst>
                                      </p:cBhvr>
                                      <p:to>
                                        <p:strVal val="visible"/>
                                      </p:to>
                                    </p:set>
                                    <p:anim calcmode="lin" valueType="num">
                                      <p:cBhvr additive="base">
                                        <p:cTn id="47" dur="500" fill="hold"/>
                                        <p:tgtEl>
                                          <p:spTgt spid="22532"/>
                                        </p:tgtEl>
                                        <p:attrNameLst>
                                          <p:attrName>ppt_x</p:attrName>
                                        </p:attrNameLst>
                                      </p:cBhvr>
                                      <p:tavLst>
                                        <p:tav tm="0">
                                          <p:val>
                                            <p:strVal val="1+#ppt_w/2"/>
                                          </p:val>
                                        </p:tav>
                                        <p:tav tm="100000">
                                          <p:val>
                                            <p:strVal val="#ppt_x"/>
                                          </p:val>
                                        </p:tav>
                                      </p:tavLst>
                                    </p:anim>
                                    <p:anim calcmode="lin" valueType="num">
                                      <p:cBhvr additive="base">
                                        <p:cTn id="48" dur="500" fill="hold"/>
                                        <p:tgtEl>
                                          <p:spTgt spid="22532"/>
                                        </p:tgtEl>
                                        <p:attrNameLst>
                                          <p:attrName>ppt_y</p:attrName>
                                        </p:attrNameLst>
                                      </p:cBhvr>
                                      <p:tavLst>
                                        <p:tav tm="0">
                                          <p:val>
                                            <p:strVal val="#ppt_y"/>
                                          </p:val>
                                        </p:tav>
                                        <p:tav tm="100000">
                                          <p:val>
                                            <p:strVal val="#ppt_y"/>
                                          </p:val>
                                        </p:tav>
                                      </p:tavLst>
                                    </p:anim>
                                  </p:childTnLst>
                                </p:cTn>
                              </p:par>
                            </p:childTnLst>
                          </p:cTn>
                        </p:par>
                        <p:par>
                          <p:cTn id="49" fill="hold" nodeType="afterGroup">
                            <p:stCondLst>
                              <p:cond delay="500"/>
                            </p:stCondLst>
                            <p:childTnLst>
                              <p:par>
                                <p:cTn id="50" presetID="2" presetClass="entr" presetSubtype="2" fill="hold" nodeType="afterEffect">
                                  <p:stCondLst>
                                    <p:cond delay="0"/>
                                  </p:stCondLst>
                                  <p:childTnLst>
                                    <p:set>
                                      <p:cBhvr>
                                        <p:cTn id="51" dur="1" fill="hold">
                                          <p:stCondLst>
                                            <p:cond delay="0"/>
                                          </p:stCondLst>
                                        </p:cTn>
                                        <p:tgtEl>
                                          <p:spTgt spid="22539"/>
                                        </p:tgtEl>
                                        <p:attrNameLst>
                                          <p:attrName>style.visibility</p:attrName>
                                        </p:attrNameLst>
                                      </p:cBhvr>
                                      <p:to>
                                        <p:strVal val="visible"/>
                                      </p:to>
                                    </p:set>
                                    <p:anim calcmode="lin" valueType="num">
                                      <p:cBhvr additive="base">
                                        <p:cTn id="52" dur="500" fill="hold"/>
                                        <p:tgtEl>
                                          <p:spTgt spid="22539"/>
                                        </p:tgtEl>
                                        <p:attrNameLst>
                                          <p:attrName>ppt_x</p:attrName>
                                        </p:attrNameLst>
                                      </p:cBhvr>
                                      <p:tavLst>
                                        <p:tav tm="0">
                                          <p:val>
                                            <p:strVal val="1+#ppt_w/2"/>
                                          </p:val>
                                        </p:tav>
                                        <p:tav tm="100000">
                                          <p:val>
                                            <p:strVal val="#ppt_x"/>
                                          </p:val>
                                        </p:tav>
                                      </p:tavLst>
                                    </p:anim>
                                    <p:anim calcmode="lin" valueType="num">
                                      <p:cBhvr additive="base">
                                        <p:cTn id="53" dur="500" fill="hold"/>
                                        <p:tgtEl>
                                          <p:spTgt spid="22539"/>
                                        </p:tgtEl>
                                        <p:attrNameLst>
                                          <p:attrName>ppt_y</p:attrName>
                                        </p:attrNameLst>
                                      </p:cBhvr>
                                      <p:tavLst>
                                        <p:tav tm="0">
                                          <p:val>
                                            <p:strVal val="#ppt_y"/>
                                          </p:val>
                                        </p:tav>
                                        <p:tav tm="100000">
                                          <p:val>
                                            <p:strVal val="#ppt_y"/>
                                          </p:val>
                                        </p:tav>
                                      </p:tavLst>
                                    </p:anim>
                                  </p:childTnLst>
                                </p:cTn>
                              </p:par>
                            </p:childTnLst>
                          </p:cTn>
                        </p:par>
                        <p:par>
                          <p:cTn id="54" fill="hold" nodeType="afterGroup">
                            <p:stCondLst>
                              <p:cond delay="1000"/>
                            </p:stCondLst>
                            <p:childTnLst>
                              <p:par>
                                <p:cTn id="55" presetID="2" presetClass="entr" presetSubtype="2" fill="hold" nodeType="afterEffect">
                                  <p:stCondLst>
                                    <p:cond delay="0"/>
                                  </p:stCondLst>
                                  <p:childTnLst>
                                    <p:set>
                                      <p:cBhvr>
                                        <p:cTn id="56" dur="1" fill="hold">
                                          <p:stCondLst>
                                            <p:cond delay="0"/>
                                          </p:stCondLst>
                                        </p:cTn>
                                        <p:tgtEl>
                                          <p:spTgt spid="22558"/>
                                        </p:tgtEl>
                                        <p:attrNameLst>
                                          <p:attrName>style.visibility</p:attrName>
                                        </p:attrNameLst>
                                      </p:cBhvr>
                                      <p:to>
                                        <p:strVal val="visible"/>
                                      </p:to>
                                    </p:set>
                                    <p:anim calcmode="lin" valueType="num">
                                      <p:cBhvr additive="base">
                                        <p:cTn id="57" dur="500" fill="hold"/>
                                        <p:tgtEl>
                                          <p:spTgt spid="22558"/>
                                        </p:tgtEl>
                                        <p:attrNameLst>
                                          <p:attrName>ppt_x</p:attrName>
                                        </p:attrNameLst>
                                      </p:cBhvr>
                                      <p:tavLst>
                                        <p:tav tm="0">
                                          <p:val>
                                            <p:strVal val="1+#ppt_w/2"/>
                                          </p:val>
                                        </p:tav>
                                        <p:tav tm="100000">
                                          <p:val>
                                            <p:strVal val="#ppt_x"/>
                                          </p:val>
                                        </p:tav>
                                      </p:tavLst>
                                    </p:anim>
                                    <p:anim calcmode="lin" valueType="num">
                                      <p:cBhvr additive="base">
                                        <p:cTn id="58" dur="500" fill="hold"/>
                                        <p:tgtEl>
                                          <p:spTgt spid="22558"/>
                                        </p:tgtEl>
                                        <p:attrNameLst>
                                          <p:attrName>ppt_y</p:attrName>
                                        </p:attrNameLst>
                                      </p:cBhvr>
                                      <p:tavLst>
                                        <p:tav tm="0">
                                          <p:val>
                                            <p:strVal val="#ppt_y"/>
                                          </p:val>
                                        </p:tav>
                                        <p:tav tm="100000">
                                          <p:val>
                                            <p:strVal val="#ppt_y"/>
                                          </p:val>
                                        </p:tav>
                                      </p:tavLst>
                                    </p:anim>
                                  </p:childTnLst>
                                </p:cTn>
                              </p:par>
                            </p:childTnLst>
                          </p:cTn>
                        </p:par>
                      </p:childTnLst>
                    </p:cTn>
                  </p:par>
                  <p:par>
                    <p:cTn id="59" fill="hold" nodeType="clickPar">
                      <p:stCondLst>
                        <p:cond delay="indefinite"/>
                      </p:stCondLst>
                      <p:childTnLst>
                        <p:par>
                          <p:cTn id="60" fill="hold" nodeType="withGroup">
                            <p:stCondLst>
                              <p:cond delay="0"/>
                            </p:stCondLst>
                            <p:childTnLst>
                              <p:par>
                                <p:cTn id="61" presetID="9" presetClass="entr" presetSubtype="0" fill="hold" grpId="0" nodeType="clickEffect">
                                  <p:stCondLst>
                                    <p:cond delay="0"/>
                                  </p:stCondLst>
                                  <p:childTnLst>
                                    <p:set>
                                      <p:cBhvr>
                                        <p:cTn id="62" dur="1" fill="hold">
                                          <p:stCondLst>
                                            <p:cond delay="0"/>
                                          </p:stCondLst>
                                        </p:cTn>
                                        <p:tgtEl>
                                          <p:spTgt spid="22555"/>
                                        </p:tgtEl>
                                        <p:attrNameLst>
                                          <p:attrName>style.visibility</p:attrName>
                                        </p:attrNameLst>
                                      </p:cBhvr>
                                      <p:to>
                                        <p:strVal val="visible"/>
                                      </p:to>
                                    </p:set>
                                    <p:animEffect transition="in" filter="dissolve">
                                      <p:cBhvr>
                                        <p:cTn id="63" dur="500"/>
                                        <p:tgtEl>
                                          <p:spTgt spid="22555"/>
                                        </p:tgtEl>
                                      </p:cBhvr>
                                    </p:animEffect>
                                  </p:childTnLst>
                                </p:cTn>
                              </p:par>
                            </p:childTnLst>
                          </p:cTn>
                        </p:par>
                        <p:par>
                          <p:cTn id="64" fill="hold" nodeType="afterGroup">
                            <p:stCondLst>
                              <p:cond delay="500"/>
                            </p:stCondLst>
                            <p:childTnLst>
                              <p:par>
                                <p:cTn id="65" presetID="9" presetClass="entr" presetSubtype="0" fill="hold" grpId="0" nodeType="afterEffect">
                                  <p:stCondLst>
                                    <p:cond delay="0"/>
                                  </p:stCondLst>
                                  <p:childTnLst>
                                    <p:set>
                                      <p:cBhvr>
                                        <p:cTn id="66" dur="1" fill="hold">
                                          <p:stCondLst>
                                            <p:cond delay="0"/>
                                          </p:stCondLst>
                                        </p:cTn>
                                        <p:tgtEl>
                                          <p:spTgt spid="22530"/>
                                        </p:tgtEl>
                                        <p:attrNameLst>
                                          <p:attrName>style.visibility</p:attrName>
                                        </p:attrNameLst>
                                      </p:cBhvr>
                                      <p:to>
                                        <p:strVal val="visible"/>
                                      </p:to>
                                    </p:set>
                                    <p:animEffect transition="in" filter="dissolve">
                                      <p:cBhvr>
                                        <p:cTn id="67" dur="500"/>
                                        <p:tgtEl>
                                          <p:spTgt spid="22530"/>
                                        </p:tgtEl>
                                      </p:cBhvr>
                                    </p:animEffect>
                                  </p:childTnLst>
                                </p:cTn>
                              </p:par>
                            </p:childTnLst>
                          </p:cTn>
                        </p:par>
                        <p:par>
                          <p:cTn id="68" fill="hold" nodeType="afterGroup">
                            <p:stCondLst>
                              <p:cond delay="1000"/>
                            </p:stCondLst>
                            <p:childTnLst>
                              <p:par>
                                <p:cTn id="69" presetID="9" presetClass="entr" presetSubtype="0" fill="hold" grpId="0" nodeType="afterEffect">
                                  <p:stCondLst>
                                    <p:cond delay="0"/>
                                  </p:stCondLst>
                                  <p:childTnLst>
                                    <p:set>
                                      <p:cBhvr>
                                        <p:cTn id="70" dur="1" fill="hold">
                                          <p:stCondLst>
                                            <p:cond delay="0"/>
                                          </p:stCondLst>
                                        </p:cTn>
                                        <p:tgtEl>
                                          <p:spTgt spid="22552"/>
                                        </p:tgtEl>
                                        <p:attrNameLst>
                                          <p:attrName>style.visibility</p:attrName>
                                        </p:attrNameLst>
                                      </p:cBhvr>
                                      <p:to>
                                        <p:strVal val="visible"/>
                                      </p:to>
                                    </p:set>
                                    <p:animEffect transition="in" filter="dissolve">
                                      <p:cBhvr>
                                        <p:cTn id="71" dur="500"/>
                                        <p:tgtEl>
                                          <p:spTgt spid="22552"/>
                                        </p:tgtEl>
                                      </p:cBhvr>
                                    </p:animEffect>
                                  </p:childTnLst>
                                </p:cTn>
                              </p:par>
                            </p:childTnLst>
                          </p:cTn>
                        </p:par>
                      </p:childTnLst>
                    </p:cTn>
                  </p:par>
                  <p:par>
                    <p:cTn id="72" fill="hold" nodeType="clickPar">
                      <p:stCondLst>
                        <p:cond delay="indefinite"/>
                      </p:stCondLst>
                      <p:childTnLst>
                        <p:par>
                          <p:cTn id="73" fill="hold" nodeType="withGroup">
                            <p:stCondLst>
                              <p:cond delay="0"/>
                            </p:stCondLst>
                            <p:childTnLst>
                              <p:par>
                                <p:cTn id="74" presetID="12" presetClass="entr" presetSubtype="1" fill="hold" grpId="0" nodeType="clickEffect">
                                  <p:stCondLst>
                                    <p:cond delay="0"/>
                                  </p:stCondLst>
                                  <p:childTnLst>
                                    <p:set>
                                      <p:cBhvr>
                                        <p:cTn id="75" dur="1" fill="hold">
                                          <p:stCondLst>
                                            <p:cond delay="0"/>
                                          </p:stCondLst>
                                        </p:cTn>
                                        <p:tgtEl>
                                          <p:spTgt spid="22557"/>
                                        </p:tgtEl>
                                        <p:attrNameLst>
                                          <p:attrName>style.visibility</p:attrName>
                                        </p:attrNameLst>
                                      </p:cBhvr>
                                      <p:to>
                                        <p:strVal val="visible"/>
                                      </p:to>
                                    </p:set>
                                    <p:animEffect transition="in" filter="slide(fromTop)">
                                      <p:cBhvr>
                                        <p:cTn id="76" dur="500"/>
                                        <p:tgtEl>
                                          <p:spTgt spid="22557"/>
                                        </p:tgtEl>
                                      </p:cBhvr>
                                    </p:animEffect>
                                  </p:childTnLst>
                                </p:cTn>
                              </p:par>
                            </p:childTnLst>
                          </p:cTn>
                        </p:par>
                        <p:par>
                          <p:cTn id="77" fill="hold" nodeType="afterGroup">
                            <p:stCondLst>
                              <p:cond delay="500"/>
                            </p:stCondLst>
                            <p:childTnLst>
                              <p:par>
                                <p:cTn id="78" presetID="12" presetClass="entr" presetSubtype="1" fill="hold" grpId="0" nodeType="afterEffect">
                                  <p:stCondLst>
                                    <p:cond delay="0"/>
                                  </p:stCondLst>
                                  <p:childTnLst>
                                    <p:set>
                                      <p:cBhvr>
                                        <p:cTn id="79" dur="1" fill="hold">
                                          <p:stCondLst>
                                            <p:cond delay="0"/>
                                          </p:stCondLst>
                                        </p:cTn>
                                        <p:tgtEl>
                                          <p:spTgt spid="22556"/>
                                        </p:tgtEl>
                                        <p:attrNameLst>
                                          <p:attrName>style.visibility</p:attrName>
                                        </p:attrNameLst>
                                      </p:cBhvr>
                                      <p:to>
                                        <p:strVal val="visible"/>
                                      </p:to>
                                    </p:set>
                                    <p:animEffect transition="in" filter="slide(fromTop)">
                                      <p:cBhvr>
                                        <p:cTn id="80" dur="500"/>
                                        <p:tgtEl>
                                          <p:spTgt spid="22556"/>
                                        </p:tgtEl>
                                      </p:cBhvr>
                                    </p:animEffect>
                                  </p:childTnLst>
                                </p:cTn>
                              </p:par>
                            </p:childTnLst>
                          </p:cTn>
                        </p:par>
                        <p:par>
                          <p:cTn id="81" fill="hold" nodeType="afterGroup">
                            <p:stCondLst>
                              <p:cond delay="1000"/>
                            </p:stCondLst>
                            <p:childTnLst>
                              <p:par>
                                <p:cTn id="82" presetID="12" presetClass="entr" presetSubtype="2" fill="hold" grpId="0" nodeType="afterEffect">
                                  <p:stCondLst>
                                    <p:cond delay="0"/>
                                  </p:stCondLst>
                                  <p:childTnLst>
                                    <p:set>
                                      <p:cBhvr>
                                        <p:cTn id="83" dur="1" fill="hold">
                                          <p:stCondLst>
                                            <p:cond delay="0"/>
                                          </p:stCondLst>
                                        </p:cTn>
                                        <p:tgtEl>
                                          <p:spTgt spid="22535"/>
                                        </p:tgtEl>
                                        <p:attrNameLst>
                                          <p:attrName>style.visibility</p:attrName>
                                        </p:attrNameLst>
                                      </p:cBhvr>
                                      <p:to>
                                        <p:strVal val="visible"/>
                                      </p:to>
                                    </p:set>
                                    <p:animEffect transition="in" filter="slide(fromRight)">
                                      <p:cBhvr>
                                        <p:cTn id="84" dur="500"/>
                                        <p:tgtEl>
                                          <p:spTgt spid="22535"/>
                                        </p:tgtEl>
                                      </p:cBhvr>
                                    </p:animEffect>
                                  </p:childTnLst>
                                </p:cTn>
                              </p:par>
                            </p:childTnLst>
                          </p:cTn>
                        </p:par>
                        <p:par>
                          <p:cTn id="85" fill="hold" nodeType="afterGroup">
                            <p:stCondLst>
                              <p:cond delay="1500"/>
                            </p:stCondLst>
                            <p:childTnLst>
                              <p:par>
                                <p:cTn id="86" presetID="12" presetClass="entr" presetSubtype="2" fill="hold" grpId="0" nodeType="afterEffect">
                                  <p:stCondLst>
                                    <p:cond delay="0"/>
                                  </p:stCondLst>
                                  <p:childTnLst>
                                    <p:set>
                                      <p:cBhvr>
                                        <p:cTn id="87" dur="1" fill="hold">
                                          <p:stCondLst>
                                            <p:cond delay="0"/>
                                          </p:stCondLst>
                                        </p:cTn>
                                        <p:tgtEl>
                                          <p:spTgt spid="22538"/>
                                        </p:tgtEl>
                                        <p:attrNameLst>
                                          <p:attrName>style.visibility</p:attrName>
                                        </p:attrNameLst>
                                      </p:cBhvr>
                                      <p:to>
                                        <p:strVal val="visible"/>
                                      </p:to>
                                    </p:set>
                                    <p:animEffect transition="in" filter="slide(fromRight)">
                                      <p:cBhvr>
                                        <p:cTn id="88" dur="500"/>
                                        <p:tgtEl>
                                          <p:spTgt spid="22538"/>
                                        </p:tgtEl>
                                      </p:cBhvr>
                                    </p:animEffect>
                                  </p:childTnLst>
                                </p:cTn>
                              </p:par>
                            </p:childTnLst>
                          </p:cTn>
                        </p:par>
                        <p:par>
                          <p:cTn id="89" fill="hold" nodeType="afterGroup">
                            <p:stCondLst>
                              <p:cond delay="2000"/>
                            </p:stCondLst>
                            <p:childTnLst>
                              <p:par>
                                <p:cTn id="90" presetID="12" presetClass="entr" presetSubtype="1" fill="hold" grpId="0" nodeType="afterEffect">
                                  <p:stCondLst>
                                    <p:cond delay="0"/>
                                  </p:stCondLst>
                                  <p:childTnLst>
                                    <p:set>
                                      <p:cBhvr>
                                        <p:cTn id="91" dur="1" fill="hold">
                                          <p:stCondLst>
                                            <p:cond delay="0"/>
                                          </p:stCondLst>
                                        </p:cTn>
                                        <p:tgtEl>
                                          <p:spTgt spid="22536"/>
                                        </p:tgtEl>
                                        <p:attrNameLst>
                                          <p:attrName>style.visibility</p:attrName>
                                        </p:attrNameLst>
                                      </p:cBhvr>
                                      <p:to>
                                        <p:strVal val="visible"/>
                                      </p:to>
                                    </p:set>
                                    <p:animEffect transition="in" filter="slide(fromTop)">
                                      <p:cBhvr>
                                        <p:cTn id="92" dur="500"/>
                                        <p:tgtEl>
                                          <p:spTgt spid="22536"/>
                                        </p:tgtEl>
                                      </p:cBhvr>
                                    </p:animEffect>
                                  </p:childTnLst>
                                </p:cTn>
                              </p:par>
                            </p:childTnLst>
                          </p:cTn>
                        </p:par>
                        <p:par>
                          <p:cTn id="93" fill="hold" nodeType="afterGroup">
                            <p:stCondLst>
                              <p:cond delay="2500"/>
                            </p:stCondLst>
                            <p:childTnLst>
                              <p:par>
                                <p:cTn id="94" presetID="12" presetClass="entr" presetSubtype="1" fill="hold" grpId="0" nodeType="afterEffect">
                                  <p:stCondLst>
                                    <p:cond delay="0"/>
                                  </p:stCondLst>
                                  <p:childTnLst>
                                    <p:set>
                                      <p:cBhvr>
                                        <p:cTn id="95" dur="1" fill="hold">
                                          <p:stCondLst>
                                            <p:cond delay="0"/>
                                          </p:stCondLst>
                                        </p:cTn>
                                        <p:tgtEl>
                                          <p:spTgt spid="22550"/>
                                        </p:tgtEl>
                                        <p:attrNameLst>
                                          <p:attrName>style.visibility</p:attrName>
                                        </p:attrNameLst>
                                      </p:cBhvr>
                                      <p:to>
                                        <p:strVal val="visible"/>
                                      </p:to>
                                    </p:set>
                                    <p:animEffect transition="in" filter="slide(fromTop)">
                                      <p:cBhvr>
                                        <p:cTn id="96" dur="500"/>
                                        <p:tgtEl>
                                          <p:spTgt spid="22550"/>
                                        </p:tgtEl>
                                      </p:cBhvr>
                                    </p:animEffect>
                                  </p:childTnLst>
                                </p:cTn>
                              </p:par>
                            </p:childTnLst>
                          </p:cTn>
                        </p:par>
                        <p:par>
                          <p:cTn id="97" fill="hold" nodeType="afterGroup">
                            <p:stCondLst>
                              <p:cond delay="3000"/>
                            </p:stCondLst>
                            <p:childTnLst>
                              <p:par>
                                <p:cTn id="98" presetID="12" presetClass="entr" presetSubtype="8" fill="hold" grpId="0" nodeType="afterEffect">
                                  <p:stCondLst>
                                    <p:cond delay="0"/>
                                  </p:stCondLst>
                                  <p:childTnLst>
                                    <p:set>
                                      <p:cBhvr>
                                        <p:cTn id="99" dur="1" fill="hold">
                                          <p:stCondLst>
                                            <p:cond delay="0"/>
                                          </p:stCondLst>
                                        </p:cTn>
                                        <p:tgtEl>
                                          <p:spTgt spid="22537"/>
                                        </p:tgtEl>
                                        <p:attrNameLst>
                                          <p:attrName>style.visibility</p:attrName>
                                        </p:attrNameLst>
                                      </p:cBhvr>
                                      <p:to>
                                        <p:strVal val="visible"/>
                                      </p:to>
                                    </p:set>
                                    <p:animEffect transition="in" filter="slide(fromLeft)">
                                      <p:cBhvr>
                                        <p:cTn id="100" dur="500"/>
                                        <p:tgtEl>
                                          <p:spTgt spid="22537"/>
                                        </p:tgtEl>
                                      </p:cBhvr>
                                    </p:animEffect>
                                  </p:childTnLst>
                                </p:cTn>
                              </p:par>
                            </p:childTnLst>
                          </p:cTn>
                        </p:par>
                      </p:childTnLst>
                    </p:cTn>
                  </p:par>
                  <p:par>
                    <p:cTn id="101" fill="hold" nodeType="clickPar">
                      <p:stCondLst>
                        <p:cond delay="indefinite"/>
                      </p:stCondLst>
                      <p:childTnLst>
                        <p:par>
                          <p:cTn id="102" fill="hold" nodeType="withGroup">
                            <p:stCondLst>
                              <p:cond delay="0"/>
                            </p:stCondLst>
                            <p:childTnLst>
                              <p:par>
                                <p:cTn id="103" presetID="9" presetClass="entr" presetSubtype="0" fill="hold" grpId="0" nodeType="clickEffect">
                                  <p:stCondLst>
                                    <p:cond delay="0"/>
                                  </p:stCondLst>
                                  <p:childTnLst>
                                    <p:set>
                                      <p:cBhvr>
                                        <p:cTn id="104" dur="1" fill="hold">
                                          <p:stCondLst>
                                            <p:cond delay="0"/>
                                          </p:stCondLst>
                                        </p:cTn>
                                        <p:tgtEl>
                                          <p:spTgt spid="22547"/>
                                        </p:tgtEl>
                                        <p:attrNameLst>
                                          <p:attrName>style.visibility</p:attrName>
                                        </p:attrNameLst>
                                      </p:cBhvr>
                                      <p:to>
                                        <p:strVal val="visible"/>
                                      </p:to>
                                    </p:set>
                                    <p:animEffect transition="in" filter="dissolve">
                                      <p:cBhvr>
                                        <p:cTn id="105" dur="500"/>
                                        <p:tgtEl>
                                          <p:spTgt spid="22547"/>
                                        </p:tgtEl>
                                      </p:cBhvr>
                                    </p:animEffect>
                                  </p:childTnLst>
                                </p:cTn>
                              </p:par>
                            </p:childTnLst>
                          </p:cTn>
                        </p:par>
                        <p:par>
                          <p:cTn id="106" fill="hold" nodeType="afterGroup">
                            <p:stCondLst>
                              <p:cond delay="500"/>
                            </p:stCondLst>
                            <p:childTnLst>
                              <p:par>
                                <p:cTn id="107" presetID="9" presetClass="entr" presetSubtype="0" fill="hold" grpId="0" nodeType="afterEffect">
                                  <p:stCondLst>
                                    <p:cond delay="0"/>
                                  </p:stCondLst>
                                  <p:childTnLst>
                                    <p:set>
                                      <p:cBhvr>
                                        <p:cTn id="108" dur="1" fill="hold">
                                          <p:stCondLst>
                                            <p:cond delay="0"/>
                                          </p:stCondLst>
                                        </p:cTn>
                                        <p:tgtEl>
                                          <p:spTgt spid="22548"/>
                                        </p:tgtEl>
                                        <p:attrNameLst>
                                          <p:attrName>style.visibility</p:attrName>
                                        </p:attrNameLst>
                                      </p:cBhvr>
                                      <p:to>
                                        <p:strVal val="visible"/>
                                      </p:to>
                                    </p:set>
                                    <p:animEffect transition="in" filter="dissolve">
                                      <p:cBhvr>
                                        <p:cTn id="109" dur="500"/>
                                        <p:tgtEl>
                                          <p:spTgt spid="22548"/>
                                        </p:tgtEl>
                                      </p:cBhvr>
                                    </p:animEffect>
                                  </p:childTnLst>
                                </p:cTn>
                              </p:par>
                            </p:childTnLst>
                          </p:cTn>
                        </p:par>
                        <p:par>
                          <p:cTn id="110" fill="hold" nodeType="afterGroup">
                            <p:stCondLst>
                              <p:cond delay="1000"/>
                            </p:stCondLst>
                            <p:childTnLst>
                              <p:par>
                                <p:cTn id="111" presetID="9" presetClass="entr" presetSubtype="0" fill="hold" grpId="0" nodeType="afterEffect">
                                  <p:stCondLst>
                                    <p:cond delay="0"/>
                                  </p:stCondLst>
                                  <p:childTnLst>
                                    <p:set>
                                      <p:cBhvr>
                                        <p:cTn id="112" dur="1" fill="hold">
                                          <p:stCondLst>
                                            <p:cond delay="0"/>
                                          </p:stCondLst>
                                        </p:cTn>
                                        <p:tgtEl>
                                          <p:spTgt spid="22549"/>
                                        </p:tgtEl>
                                        <p:attrNameLst>
                                          <p:attrName>style.visibility</p:attrName>
                                        </p:attrNameLst>
                                      </p:cBhvr>
                                      <p:to>
                                        <p:strVal val="visible"/>
                                      </p:to>
                                    </p:set>
                                    <p:animEffect transition="in" filter="dissolve">
                                      <p:cBhvr>
                                        <p:cTn id="113" dur="500"/>
                                        <p:tgtEl>
                                          <p:spTgt spid="22549"/>
                                        </p:tgtEl>
                                      </p:cBhvr>
                                    </p:animEffect>
                                  </p:childTnLst>
                                </p:cTn>
                              </p:par>
                            </p:childTnLst>
                          </p:cTn>
                        </p:par>
                      </p:childTnLst>
                    </p:cTn>
                  </p:par>
                  <p:par>
                    <p:cTn id="114" fill="hold" nodeType="clickPar">
                      <p:stCondLst>
                        <p:cond delay="indefinite"/>
                      </p:stCondLst>
                      <p:childTnLst>
                        <p:par>
                          <p:cTn id="115" fill="hold" nodeType="withGroup">
                            <p:stCondLst>
                              <p:cond delay="0"/>
                            </p:stCondLst>
                            <p:childTnLst>
                              <p:par>
                                <p:cTn id="116" presetID="9" presetClass="entr" presetSubtype="0" fill="hold" grpId="0" nodeType="clickEffect">
                                  <p:stCondLst>
                                    <p:cond delay="0"/>
                                  </p:stCondLst>
                                  <p:childTnLst>
                                    <p:set>
                                      <p:cBhvr>
                                        <p:cTn id="117" dur="1" fill="hold">
                                          <p:stCondLst>
                                            <p:cond delay="0"/>
                                          </p:stCondLst>
                                        </p:cTn>
                                        <p:tgtEl>
                                          <p:spTgt spid="22554"/>
                                        </p:tgtEl>
                                        <p:attrNameLst>
                                          <p:attrName>style.visibility</p:attrName>
                                        </p:attrNameLst>
                                      </p:cBhvr>
                                      <p:to>
                                        <p:strVal val="visible"/>
                                      </p:to>
                                    </p:set>
                                    <p:animEffect transition="in" filter="dissolve">
                                      <p:cBhvr>
                                        <p:cTn id="118" dur="500"/>
                                        <p:tgtEl>
                                          <p:spTgt spid="22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autoUpdateAnimBg="0"/>
      <p:bldP spid="22531" grpId="0" animBg="1" autoUpdateAnimBg="0"/>
      <p:bldP spid="22532" grpId="0" animBg="1" autoUpdateAnimBg="0"/>
      <p:bldP spid="22533" grpId="0" animBg="1" autoUpdateAnimBg="0"/>
      <p:bldP spid="22534" grpId="0" animBg="1" autoUpdateAnimBg="0"/>
      <p:bldP spid="22535" grpId="0" animBg="1"/>
      <p:bldP spid="22536" grpId="0" animBg="1"/>
      <p:bldP spid="22537" grpId="0" animBg="1"/>
      <p:bldP spid="22538" grpId="0" animBg="1"/>
      <p:bldP spid="22545" grpId="0" autoUpdateAnimBg="0"/>
      <p:bldP spid="22546" grpId="0"/>
      <p:bldP spid="22547" grpId="0" animBg="1" autoUpdateAnimBg="0"/>
      <p:bldP spid="22548" grpId="0" animBg="1" autoUpdateAnimBg="0"/>
      <p:bldP spid="22549" grpId="0" animBg="1"/>
      <p:bldP spid="22550" grpId="0" animBg="1"/>
      <p:bldP spid="22551" grpId="0" autoUpdateAnimBg="0"/>
      <p:bldP spid="22552" grpId="0" animBg="1" autoUpdateAnimBg="0"/>
      <p:bldP spid="22553" grpId="0" animBg="1" autoUpdateAnimBg="0"/>
      <p:bldP spid="22554" grpId="0"/>
      <p:bldP spid="22555" grpId="0"/>
      <p:bldP spid="22556" grpId="0" animBg="1"/>
      <p:bldP spid="2255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ChangeArrowheads="1"/>
          </p:cNvSpPr>
          <p:nvPr/>
        </p:nvSpPr>
        <p:spPr bwMode="auto">
          <a:xfrm>
            <a:off x="1116013" y="3962400"/>
            <a:ext cx="4679950" cy="1143000"/>
          </a:xfrm>
          <a:prstGeom prst="rect">
            <a:avLst/>
          </a:prstGeom>
          <a:solidFill>
            <a:srgbClr val="DDDDDD"/>
          </a:solidFill>
          <a:ln>
            <a:noFill/>
          </a:ln>
          <a:effectLst>
            <a:prstShdw prst="shdw17" dist="17961" dir="2700000">
              <a:srgbClr val="DDDDDD">
                <a:gamma/>
                <a:shade val="60000"/>
                <a:invGamma/>
              </a:srgbClr>
            </a:prst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endParaRPr lang="ja-JP" altLang="en-US"/>
          </a:p>
        </p:txBody>
      </p:sp>
      <p:sp>
        <p:nvSpPr>
          <p:cNvPr id="84995" name="Rectangle 3"/>
          <p:cNvSpPr>
            <a:spLocks noChangeArrowheads="1"/>
          </p:cNvSpPr>
          <p:nvPr/>
        </p:nvSpPr>
        <p:spPr bwMode="auto">
          <a:xfrm>
            <a:off x="1116013" y="990600"/>
            <a:ext cx="4679950" cy="2743200"/>
          </a:xfrm>
          <a:prstGeom prst="rect">
            <a:avLst/>
          </a:prstGeom>
          <a:solidFill>
            <a:srgbClr val="CCFF99"/>
          </a:solidFill>
          <a:ln>
            <a:noFill/>
          </a:ln>
          <a:effectLst>
            <a:prstShdw prst="shdw17" dist="17961" dir="2700000">
              <a:srgbClr val="CCFF99">
                <a:gamma/>
                <a:shade val="60000"/>
                <a:invGamma/>
              </a:srgbClr>
            </a:prst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endParaRPr lang="ja-JP" altLang="en-US"/>
          </a:p>
        </p:txBody>
      </p:sp>
      <p:sp>
        <p:nvSpPr>
          <p:cNvPr id="84996" name="Rectangle 4"/>
          <p:cNvSpPr>
            <a:spLocks noChangeArrowheads="1"/>
          </p:cNvSpPr>
          <p:nvPr/>
        </p:nvSpPr>
        <p:spPr bwMode="auto">
          <a:xfrm>
            <a:off x="1116013" y="5943600"/>
            <a:ext cx="4679950" cy="533400"/>
          </a:xfrm>
          <a:prstGeom prst="rect">
            <a:avLst/>
          </a:prstGeom>
          <a:solidFill>
            <a:srgbClr val="CCFF99"/>
          </a:solidFill>
          <a:ln>
            <a:noFill/>
          </a:ln>
          <a:effectLst>
            <a:prstShdw prst="shdw17" dist="17961" dir="2700000">
              <a:srgbClr val="CCFF99">
                <a:gamma/>
                <a:shade val="60000"/>
                <a:invGamma/>
              </a:srgbClr>
            </a:prst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endParaRPr lang="ja-JP" altLang="en-US"/>
          </a:p>
        </p:txBody>
      </p:sp>
      <p:sp>
        <p:nvSpPr>
          <p:cNvPr id="84997" name="Rectangle 5"/>
          <p:cNvSpPr>
            <a:spLocks noChangeArrowheads="1"/>
          </p:cNvSpPr>
          <p:nvPr/>
        </p:nvSpPr>
        <p:spPr bwMode="auto">
          <a:xfrm>
            <a:off x="1258888" y="1143000"/>
            <a:ext cx="4379912" cy="1981200"/>
          </a:xfrm>
          <a:prstGeom prst="rect">
            <a:avLst/>
          </a:prstGeom>
          <a:solidFill>
            <a:srgbClr val="99FF66"/>
          </a:solidFill>
          <a:ln>
            <a:noFill/>
          </a:ln>
          <a:effectLst>
            <a:prstShdw prst="shdw17" dist="17961" dir="2700000">
              <a:srgbClr val="99FF66">
                <a:gamma/>
                <a:shade val="60000"/>
                <a:invGamma/>
              </a:srgbClr>
            </a:prst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endParaRPr lang="ja-JP" altLang="en-US"/>
          </a:p>
        </p:txBody>
      </p:sp>
      <p:sp>
        <p:nvSpPr>
          <p:cNvPr id="84998" name="Rectangle 6"/>
          <p:cNvSpPr>
            <a:spLocks noChangeArrowheads="1"/>
          </p:cNvSpPr>
          <p:nvPr/>
        </p:nvSpPr>
        <p:spPr bwMode="auto">
          <a:xfrm>
            <a:off x="1331913" y="1677988"/>
            <a:ext cx="4159250" cy="36036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sz="2000">
                <a:latin typeface="Times New Roman" panose="02020603050405020304" pitchFamily="18" charset="0"/>
              </a:rPr>
              <a:t>Statutes</a:t>
            </a:r>
          </a:p>
        </p:txBody>
      </p:sp>
      <p:sp>
        <p:nvSpPr>
          <p:cNvPr id="84999" name="Rectangle 7"/>
          <p:cNvSpPr>
            <a:spLocks noChangeArrowheads="1"/>
          </p:cNvSpPr>
          <p:nvPr/>
        </p:nvSpPr>
        <p:spPr bwMode="auto">
          <a:xfrm>
            <a:off x="1331913" y="6021388"/>
            <a:ext cx="4159250" cy="36036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sz="2000">
                <a:latin typeface="Times New Roman" panose="02020603050405020304" pitchFamily="18" charset="0"/>
              </a:rPr>
              <a:t>Legal decision</a:t>
            </a:r>
          </a:p>
        </p:txBody>
      </p:sp>
      <p:sp>
        <p:nvSpPr>
          <p:cNvPr id="85000" name="Rectangle 8"/>
          <p:cNvSpPr>
            <a:spLocks noChangeArrowheads="1"/>
          </p:cNvSpPr>
          <p:nvPr/>
        </p:nvSpPr>
        <p:spPr bwMode="auto">
          <a:xfrm>
            <a:off x="1331913" y="3201988"/>
            <a:ext cx="4159250" cy="360362"/>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sz="2000">
                <a:latin typeface="Times New Roman" panose="02020603050405020304" pitchFamily="18" charset="0"/>
              </a:rPr>
              <a:t>Interpretation (for the present case)</a:t>
            </a:r>
          </a:p>
        </p:txBody>
      </p:sp>
      <p:sp>
        <p:nvSpPr>
          <p:cNvPr id="85001" name="Rectangle 9"/>
          <p:cNvSpPr>
            <a:spLocks noChangeArrowheads="1"/>
          </p:cNvSpPr>
          <p:nvPr/>
        </p:nvSpPr>
        <p:spPr bwMode="auto">
          <a:xfrm>
            <a:off x="1331913" y="4040188"/>
            <a:ext cx="4159250" cy="36036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sz="2000">
                <a:latin typeface="Times New Roman" panose="02020603050405020304" pitchFamily="18" charset="0"/>
              </a:rPr>
              <a:t>Legally confirmed facts</a:t>
            </a:r>
          </a:p>
        </p:txBody>
      </p:sp>
      <p:sp>
        <p:nvSpPr>
          <p:cNvPr id="85002" name="Rectangle 10"/>
          <p:cNvSpPr>
            <a:spLocks noChangeArrowheads="1"/>
          </p:cNvSpPr>
          <p:nvPr/>
        </p:nvSpPr>
        <p:spPr bwMode="auto">
          <a:xfrm>
            <a:off x="1331913" y="4573588"/>
            <a:ext cx="4159250" cy="360362"/>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sz="2000">
                <a:latin typeface="Times New Roman" panose="02020603050405020304" pitchFamily="18" charset="0"/>
              </a:rPr>
              <a:t>Described facts</a:t>
            </a:r>
          </a:p>
        </p:txBody>
      </p:sp>
      <p:sp>
        <p:nvSpPr>
          <p:cNvPr id="85003" name="Rectangle 11"/>
          <p:cNvSpPr>
            <a:spLocks noChangeArrowheads="1"/>
          </p:cNvSpPr>
          <p:nvPr/>
        </p:nvSpPr>
        <p:spPr bwMode="auto">
          <a:xfrm>
            <a:off x="1331913" y="5335588"/>
            <a:ext cx="4159250" cy="360362"/>
          </a:xfrm>
          <a:prstGeom prst="rect">
            <a:avLst/>
          </a:prstGeom>
          <a:solidFill>
            <a:schemeClr val="folHlink"/>
          </a:solidFill>
          <a:ln w="9525" cap="rnd">
            <a:solidFill>
              <a:schemeClr val="tx1"/>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sz="2000">
                <a:latin typeface="Times New Roman" panose="02020603050405020304" pitchFamily="18" charset="0"/>
              </a:rPr>
              <a:t>Event</a:t>
            </a:r>
          </a:p>
        </p:txBody>
      </p:sp>
      <p:sp>
        <p:nvSpPr>
          <p:cNvPr id="85004" name="Rectangle 12"/>
          <p:cNvSpPr>
            <a:spLocks noChangeArrowheads="1"/>
          </p:cNvSpPr>
          <p:nvPr/>
        </p:nvSpPr>
        <p:spPr bwMode="auto">
          <a:xfrm>
            <a:off x="1331913" y="2133600"/>
            <a:ext cx="4159250" cy="366713"/>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sz="2000">
                <a:latin typeface="Times New Roman" panose="02020603050405020304" pitchFamily="18" charset="0"/>
              </a:rPr>
              <a:t>Interpretation (Precedents)</a:t>
            </a:r>
          </a:p>
        </p:txBody>
      </p:sp>
      <p:sp>
        <p:nvSpPr>
          <p:cNvPr id="85005" name="Rectangle 13"/>
          <p:cNvSpPr>
            <a:spLocks noChangeArrowheads="1"/>
          </p:cNvSpPr>
          <p:nvPr/>
        </p:nvSpPr>
        <p:spPr bwMode="auto">
          <a:xfrm>
            <a:off x="1331913" y="1219200"/>
            <a:ext cx="4159250" cy="366713"/>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sz="2000">
                <a:latin typeface="Times New Roman" panose="02020603050405020304" pitchFamily="18" charset="0"/>
              </a:rPr>
              <a:t>Legal Principles</a:t>
            </a:r>
          </a:p>
        </p:txBody>
      </p:sp>
      <p:sp>
        <p:nvSpPr>
          <p:cNvPr id="85006" name="Rectangle 14"/>
          <p:cNvSpPr>
            <a:spLocks noChangeArrowheads="1"/>
          </p:cNvSpPr>
          <p:nvPr/>
        </p:nvSpPr>
        <p:spPr bwMode="auto">
          <a:xfrm>
            <a:off x="1331913" y="2592388"/>
            <a:ext cx="4159250" cy="360362"/>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sz="2000">
                <a:latin typeface="Times New Roman" panose="02020603050405020304" pitchFamily="18" charset="0"/>
              </a:rPr>
              <a:t>Common Knowledge of Legal Concept</a:t>
            </a:r>
          </a:p>
        </p:txBody>
      </p:sp>
      <p:sp>
        <p:nvSpPr>
          <p:cNvPr id="85007" name="Line 15"/>
          <p:cNvSpPr>
            <a:spLocks noChangeShapeType="1"/>
          </p:cNvSpPr>
          <p:nvPr/>
        </p:nvSpPr>
        <p:spPr bwMode="auto">
          <a:xfrm flipH="1" flipV="1">
            <a:off x="755650" y="1916113"/>
            <a:ext cx="57626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5008" name="Line 16"/>
          <p:cNvSpPr>
            <a:spLocks noChangeShapeType="1"/>
          </p:cNvSpPr>
          <p:nvPr/>
        </p:nvSpPr>
        <p:spPr bwMode="auto">
          <a:xfrm>
            <a:off x="739775" y="1905000"/>
            <a:ext cx="0" cy="24384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5009" name="Line 17"/>
          <p:cNvSpPr>
            <a:spLocks noChangeShapeType="1"/>
          </p:cNvSpPr>
          <p:nvPr/>
        </p:nvSpPr>
        <p:spPr bwMode="auto">
          <a:xfrm flipH="1">
            <a:off x="739775" y="6248400"/>
            <a:ext cx="561975" cy="0"/>
          </a:xfrm>
          <a:prstGeom prst="line">
            <a:avLst/>
          </a:prstGeom>
          <a:noFill/>
          <a:ln w="28575">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5010" name="Line 18"/>
          <p:cNvSpPr>
            <a:spLocks noChangeShapeType="1"/>
          </p:cNvSpPr>
          <p:nvPr/>
        </p:nvSpPr>
        <p:spPr bwMode="auto">
          <a:xfrm flipH="1">
            <a:off x="739775" y="4343400"/>
            <a:ext cx="59213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5011" name="Line 19"/>
          <p:cNvSpPr>
            <a:spLocks noChangeShapeType="1"/>
          </p:cNvSpPr>
          <p:nvPr/>
        </p:nvSpPr>
        <p:spPr bwMode="auto">
          <a:xfrm flipH="1">
            <a:off x="941388" y="2349500"/>
            <a:ext cx="39052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5012" name="Line 20"/>
          <p:cNvSpPr>
            <a:spLocks noChangeShapeType="1"/>
          </p:cNvSpPr>
          <p:nvPr/>
        </p:nvSpPr>
        <p:spPr bwMode="auto">
          <a:xfrm>
            <a:off x="941388" y="2349500"/>
            <a:ext cx="0" cy="2438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5013" name="Line 21"/>
          <p:cNvSpPr>
            <a:spLocks noChangeShapeType="1"/>
          </p:cNvSpPr>
          <p:nvPr/>
        </p:nvSpPr>
        <p:spPr bwMode="auto">
          <a:xfrm flipH="1">
            <a:off x="941388" y="4787900"/>
            <a:ext cx="36036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5014" name="Line 22"/>
          <p:cNvSpPr>
            <a:spLocks noChangeShapeType="1"/>
          </p:cNvSpPr>
          <p:nvPr/>
        </p:nvSpPr>
        <p:spPr bwMode="auto">
          <a:xfrm flipH="1">
            <a:off x="941388" y="4178300"/>
            <a:ext cx="390525" cy="0"/>
          </a:xfrm>
          <a:prstGeom prst="line">
            <a:avLst/>
          </a:prstGeom>
          <a:noFill/>
          <a:ln w="9525">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grpSp>
        <p:nvGrpSpPr>
          <p:cNvPr id="85015" name="Group 23"/>
          <p:cNvGrpSpPr>
            <a:grpSpLocks/>
          </p:cNvGrpSpPr>
          <p:nvPr/>
        </p:nvGrpSpPr>
        <p:grpSpPr bwMode="auto">
          <a:xfrm>
            <a:off x="5486400" y="3124200"/>
            <a:ext cx="1066800" cy="336550"/>
            <a:chOff x="3456" y="1968"/>
            <a:chExt cx="672" cy="212"/>
          </a:xfrm>
        </p:grpSpPr>
        <p:sp>
          <p:nvSpPr>
            <p:cNvPr id="85016" name="Line 24"/>
            <p:cNvSpPr>
              <a:spLocks noChangeShapeType="1"/>
            </p:cNvSpPr>
            <p:nvPr/>
          </p:nvSpPr>
          <p:spPr bwMode="auto">
            <a:xfrm>
              <a:off x="3456" y="2160"/>
              <a:ext cx="672" cy="0"/>
            </a:xfrm>
            <a:prstGeom prst="line">
              <a:avLst/>
            </a:prstGeom>
            <a:noFill/>
            <a:ln w="9525">
              <a:solidFill>
                <a:schemeClr val="tx1"/>
              </a:solidFill>
              <a:prstDash val="dash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5017" name="Text Box 25"/>
            <p:cNvSpPr txBox="1">
              <a:spLocks noChangeArrowheads="1"/>
            </p:cNvSpPr>
            <p:nvPr/>
          </p:nvSpPr>
          <p:spPr bwMode="auto">
            <a:xfrm>
              <a:off x="3594" y="1968"/>
              <a:ext cx="486"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50000"/>
                </a:spcBef>
              </a:pPr>
              <a:r>
                <a:rPr lang="en-US" altLang="ja-JP" sz="1600" b="1">
                  <a:latin typeface="Times New Roman" panose="02020603050405020304" pitchFamily="18" charset="0"/>
                </a:rPr>
                <a:t>Create</a:t>
              </a:r>
              <a:endParaRPr lang="en-US" altLang="ja-JP" sz="2000" b="1">
                <a:latin typeface="Times New Roman" panose="02020603050405020304" pitchFamily="18" charset="0"/>
              </a:endParaRPr>
            </a:p>
          </p:txBody>
        </p:sp>
      </p:grpSp>
      <p:grpSp>
        <p:nvGrpSpPr>
          <p:cNvPr id="85018" name="Group 26"/>
          <p:cNvGrpSpPr>
            <a:grpSpLocks/>
          </p:cNvGrpSpPr>
          <p:nvPr/>
        </p:nvGrpSpPr>
        <p:grpSpPr bwMode="auto">
          <a:xfrm>
            <a:off x="5486400" y="3962400"/>
            <a:ext cx="1066800" cy="336550"/>
            <a:chOff x="3456" y="2496"/>
            <a:chExt cx="672" cy="212"/>
          </a:xfrm>
        </p:grpSpPr>
        <p:sp>
          <p:nvSpPr>
            <p:cNvPr id="85019" name="Line 27"/>
            <p:cNvSpPr>
              <a:spLocks noChangeShapeType="1"/>
            </p:cNvSpPr>
            <p:nvPr/>
          </p:nvSpPr>
          <p:spPr bwMode="auto">
            <a:xfrm>
              <a:off x="3456" y="2688"/>
              <a:ext cx="672" cy="0"/>
            </a:xfrm>
            <a:prstGeom prst="line">
              <a:avLst/>
            </a:prstGeom>
            <a:noFill/>
            <a:ln w="9525">
              <a:solidFill>
                <a:schemeClr val="tx1"/>
              </a:solidFill>
              <a:prstDash val="dash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5020" name="Text Box 28"/>
            <p:cNvSpPr txBox="1">
              <a:spLocks noChangeArrowheads="1"/>
            </p:cNvSpPr>
            <p:nvPr/>
          </p:nvSpPr>
          <p:spPr bwMode="auto">
            <a:xfrm>
              <a:off x="3595" y="2496"/>
              <a:ext cx="486"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50000"/>
                </a:spcBef>
              </a:pPr>
              <a:r>
                <a:rPr lang="en-US" altLang="ja-JP" sz="1600" b="1">
                  <a:latin typeface="Times New Roman" panose="02020603050405020304" pitchFamily="18" charset="0"/>
                </a:rPr>
                <a:t>Create</a:t>
              </a:r>
              <a:endParaRPr lang="en-US" altLang="ja-JP" sz="2000" b="1">
                <a:latin typeface="Times New Roman" panose="02020603050405020304" pitchFamily="18" charset="0"/>
              </a:endParaRPr>
            </a:p>
          </p:txBody>
        </p:sp>
      </p:grpSp>
      <p:grpSp>
        <p:nvGrpSpPr>
          <p:cNvPr id="85021" name="Group 29"/>
          <p:cNvGrpSpPr>
            <a:grpSpLocks/>
          </p:cNvGrpSpPr>
          <p:nvPr/>
        </p:nvGrpSpPr>
        <p:grpSpPr bwMode="auto">
          <a:xfrm>
            <a:off x="5486400" y="4495800"/>
            <a:ext cx="1066800" cy="336550"/>
            <a:chOff x="3456" y="2832"/>
            <a:chExt cx="672" cy="212"/>
          </a:xfrm>
        </p:grpSpPr>
        <p:sp>
          <p:nvSpPr>
            <p:cNvPr id="85022" name="Line 30"/>
            <p:cNvSpPr>
              <a:spLocks noChangeShapeType="1"/>
            </p:cNvSpPr>
            <p:nvPr/>
          </p:nvSpPr>
          <p:spPr bwMode="auto">
            <a:xfrm>
              <a:off x="3456" y="3024"/>
              <a:ext cx="672" cy="0"/>
            </a:xfrm>
            <a:prstGeom prst="line">
              <a:avLst/>
            </a:prstGeom>
            <a:noFill/>
            <a:ln w="9525">
              <a:solidFill>
                <a:schemeClr val="tx1"/>
              </a:solidFill>
              <a:prstDash val="dash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5023" name="Text Box 31"/>
            <p:cNvSpPr txBox="1">
              <a:spLocks noChangeArrowheads="1"/>
            </p:cNvSpPr>
            <p:nvPr/>
          </p:nvSpPr>
          <p:spPr bwMode="auto">
            <a:xfrm>
              <a:off x="3594" y="2832"/>
              <a:ext cx="486"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50000"/>
                </a:spcBef>
              </a:pPr>
              <a:r>
                <a:rPr lang="en-US" altLang="ja-JP" sz="1600" b="1">
                  <a:latin typeface="Times New Roman" panose="02020603050405020304" pitchFamily="18" charset="0"/>
                </a:rPr>
                <a:t>Create</a:t>
              </a:r>
              <a:endParaRPr lang="en-US" altLang="ja-JP" sz="2000" b="1">
                <a:latin typeface="Times New Roman" panose="02020603050405020304" pitchFamily="18" charset="0"/>
              </a:endParaRPr>
            </a:p>
          </p:txBody>
        </p:sp>
      </p:grpSp>
      <p:grpSp>
        <p:nvGrpSpPr>
          <p:cNvPr id="85024" name="Group 32"/>
          <p:cNvGrpSpPr>
            <a:grpSpLocks/>
          </p:cNvGrpSpPr>
          <p:nvPr/>
        </p:nvGrpSpPr>
        <p:grpSpPr bwMode="auto">
          <a:xfrm>
            <a:off x="5486400" y="5867400"/>
            <a:ext cx="1066800" cy="381000"/>
            <a:chOff x="3456" y="3696"/>
            <a:chExt cx="672" cy="240"/>
          </a:xfrm>
        </p:grpSpPr>
        <p:sp>
          <p:nvSpPr>
            <p:cNvPr id="85025" name="Line 33"/>
            <p:cNvSpPr>
              <a:spLocks noChangeShapeType="1"/>
            </p:cNvSpPr>
            <p:nvPr/>
          </p:nvSpPr>
          <p:spPr bwMode="auto">
            <a:xfrm>
              <a:off x="3456" y="3936"/>
              <a:ext cx="672" cy="0"/>
            </a:xfrm>
            <a:prstGeom prst="line">
              <a:avLst/>
            </a:prstGeom>
            <a:noFill/>
            <a:ln w="9525">
              <a:solidFill>
                <a:schemeClr val="tx1"/>
              </a:solidFill>
              <a:prstDash val="dash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5026" name="Text Box 34"/>
            <p:cNvSpPr txBox="1">
              <a:spLocks noChangeArrowheads="1"/>
            </p:cNvSpPr>
            <p:nvPr/>
          </p:nvSpPr>
          <p:spPr bwMode="auto">
            <a:xfrm>
              <a:off x="3594" y="3696"/>
              <a:ext cx="486"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50000"/>
                </a:spcBef>
              </a:pPr>
              <a:r>
                <a:rPr lang="en-US" altLang="ja-JP" sz="1600" b="1">
                  <a:latin typeface="Times New Roman" panose="02020603050405020304" pitchFamily="18" charset="0"/>
                </a:rPr>
                <a:t>Create</a:t>
              </a:r>
              <a:endParaRPr lang="en-US" altLang="ja-JP" sz="2000" b="1">
                <a:latin typeface="Times New Roman" panose="02020603050405020304" pitchFamily="18" charset="0"/>
              </a:endParaRPr>
            </a:p>
          </p:txBody>
        </p:sp>
      </p:grpSp>
      <p:sp>
        <p:nvSpPr>
          <p:cNvPr id="85027" name="Text Box 35"/>
          <p:cNvSpPr txBox="1">
            <a:spLocks noChangeArrowheads="1"/>
          </p:cNvSpPr>
          <p:nvPr/>
        </p:nvSpPr>
        <p:spPr bwMode="auto">
          <a:xfrm>
            <a:off x="6615113" y="2565400"/>
            <a:ext cx="549275" cy="3689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spAutoFit/>
          </a:bodyPr>
          <a:lstStyle/>
          <a:p>
            <a:pPr algn="ctr">
              <a:spcBef>
                <a:spcPct val="50000"/>
              </a:spcBef>
            </a:pPr>
            <a:r>
              <a:rPr lang="en-US" altLang="ja-JP" sz="2400" b="1">
                <a:latin typeface="Times New Roman" panose="02020603050405020304" pitchFamily="18" charset="0"/>
              </a:rPr>
              <a:t>Reasoning of legal Creation</a:t>
            </a:r>
            <a:endParaRPr lang="en-US" altLang="ja-JP" b="1">
              <a:latin typeface="Times New Roman" panose="02020603050405020304" pitchFamily="18" charset="0"/>
            </a:endParaRPr>
          </a:p>
        </p:txBody>
      </p:sp>
      <p:cxnSp>
        <p:nvCxnSpPr>
          <p:cNvPr id="85028" name="AutoShape 36"/>
          <p:cNvCxnSpPr>
            <a:cxnSpLocks noChangeShapeType="1"/>
          </p:cNvCxnSpPr>
          <p:nvPr/>
        </p:nvCxnSpPr>
        <p:spPr bwMode="auto">
          <a:xfrm flipV="1">
            <a:off x="5791200" y="2362200"/>
            <a:ext cx="1588" cy="2171700"/>
          </a:xfrm>
          <a:prstGeom prst="curvedConnector3">
            <a:avLst>
              <a:gd name="adj1" fmla="val 56900000"/>
            </a:avLst>
          </a:prstGeom>
          <a:noFill/>
          <a:ln w="19050">
            <a:solidFill>
              <a:schemeClr val="tx1"/>
            </a:solidFill>
            <a:prstDash val="dash"/>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5029" name="Rectangle 37"/>
          <p:cNvSpPr>
            <a:spLocks noGrp="1" noChangeArrowheads="1"/>
          </p:cNvSpPr>
          <p:nvPr>
            <p:ph type="title"/>
          </p:nvPr>
        </p:nvSpPr>
        <p:spPr>
          <a:xfrm>
            <a:off x="762000" y="228600"/>
            <a:ext cx="7772400" cy="533400"/>
          </a:xfrm>
        </p:spPr>
        <p:txBody>
          <a:bodyPr/>
          <a:lstStyle/>
          <a:p>
            <a:r>
              <a:rPr lang="en-US" altLang="ja-JP" sz="3600" u="sng"/>
              <a:t>Legal Reasoning Structure</a:t>
            </a:r>
          </a:p>
        </p:txBody>
      </p:sp>
      <p:sp>
        <p:nvSpPr>
          <p:cNvPr id="85030" name="Text Box 38"/>
          <p:cNvSpPr txBox="1">
            <a:spLocks noChangeArrowheads="1"/>
          </p:cNvSpPr>
          <p:nvPr/>
        </p:nvSpPr>
        <p:spPr bwMode="auto">
          <a:xfrm>
            <a:off x="5795963" y="1773238"/>
            <a:ext cx="1328737" cy="623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50000"/>
              </a:spcBef>
            </a:pPr>
            <a:r>
              <a:rPr kumimoji="0" lang="en-US" altLang="ja-JP" sz="1400" b="1">
                <a:latin typeface="Times New Roman" panose="02020603050405020304" pitchFamily="18" charset="0"/>
              </a:rPr>
              <a:t>Back and forth</a:t>
            </a:r>
          </a:p>
          <a:p>
            <a:pPr algn="ctr">
              <a:spcBef>
                <a:spcPct val="50000"/>
              </a:spcBef>
            </a:pPr>
            <a:r>
              <a:rPr lang="en-US" altLang="ja-JP" sz="1400" b="1">
                <a:latin typeface="Times New Roman" panose="02020603050405020304" pitchFamily="18" charset="0"/>
              </a:rPr>
              <a:t>Viewing</a:t>
            </a:r>
            <a:endParaRPr lang="en-US" altLang="ja-JP" b="1">
              <a:latin typeface="Times New Roman" panose="02020603050405020304" pitchFamily="18" charset="0"/>
            </a:endParaRPr>
          </a:p>
        </p:txBody>
      </p:sp>
      <p:sp>
        <p:nvSpPr>
          <p:cNvPr id="85031" name="Oval 39"/>
          <p:cNvSpPr>
            <a:spLocks noChangeArrowheads="1"/>
          </p:cNvSpPr>
          <p:nvPr/>
        </p:nvSpPr>
        <p:spPr bwMode="auto">
          <a:xfrm>
            <a:off x="7092950" y="1676400"/>
            <a:ext cx="1582738" cy="685800"/>
          </a:xfrm>
          <a:prstGeom prst="ellipse">
            <a:avLst/>
          </a:prstGeom>
          <a:solidFill>
            <a:schemeClr val="hlink"/>
          </a:solidFill>
          <a:ln w="9525">
            <a:solidFill>
              <a:schemeClr val="tx1"/>
            </a:solidFill>
            <a:round/>
            <a:headEnd/>
            <a:tailEnd/>
          </a:ln>
          <a:effectLst>
            <a:outerShdw dist="107763" dir="2700000" algn="ctr" rotWithShape="0">
              <a:schemeClr val="bg2"/>
            </a:outerShdw>
          </a:effectLst>
        </p:spPr>
        <p:txBody>
          <a:bodyPr wrap="none" anchor="ctr"/>
          <a:lstStyle/>
          <a:p>
            <a:pPr algn="ctr"/>
            <a:r>
              <a:rPr lang="en-US" altLang="ja-JP" b="1">
                <a:latin typeface="Times New Roman" panose="02020603050405020304" pitchFamily="18" charset="0"/>
              </a:rPr>
              <a:t>Purpose of law</a:t>
            </a:r>
            <a:endParaRPr lang="en-US" altLang="ja-JP" sz="2000" b="1">
              <a:latin typeface="Times New Roman" panose="02020603050405020304" pitchFamily="18" charset="0"/>
            </a:endParaRPr>
          </a:p>
        </p:txBody>
      </p:sp>
      <p:sp>
        <p:nvSpPr>
          <p:cNvPr id="85032" name="Oval 40"/>
          <p:cNvSpPr>
            <a:spLocks noChangeArrowheads="1"/>
          </p:cNvSpPr>
          <p:nvPr/>
        </p:nvSpPr>
        <p:spPr bwMode="auto">
          <a:xfrm>
            <a:off x="7019925" y="5562600"/>
            <a:ext cx="1728788" cy="685800"/>
          </a:xfrm>
          <a:prstGeom prst="ellipse">
            <a:avLst/>
          </a:prstGeom>
          <a:solidFill>
            <a:schemeClr val="hlink"/>
          </a:solidFill>
          <a:ln w="9525">
            <a:solidFill>
              <a:schemeClr val="tx1"/>
            </a:solidFill>
            <a:round/>
            <a:headEnd/>
            <a:tailEnd/>
          </a:ln>
          <a:effectLst>
            <a:outerShdw dist="107763" dir="2700000" algn="ctr" rotWithShape="0">
              <a:schemeClr val="bg2"/>
            </a:outerShdw>
          </a:effectLst>
        </p:spPr>
        <p:txBody>
          <a:bodyPr wrap="none" anchor="ctr"/>
          <a:lstStyle/>
          <a:p>
            <a:pPr algn="ctr"/>
            <a:r>
              <a:rPr lang="en-US" altLang="ja-JP" b="1">
                <a:latin typeface="Times New Roman" panose="02020603050405020304" pitchFamily="18" charset="0"/>
              </a:rPr>
              <a:t>Concrete justice</a:t>
            </a:r>
            <a:endParaRPr lang="en-US" altLang="ja-JP" sz="2000" b="1">
              <a:latin typeface="Times New Roman" panose="02020603050405020304" pitchFamily="18" charset="0"/>
            </a:endParaRPr>
          </a:p>
        </p:txBody>
      </p:sp>
      <p:sp>
        <p:nvSpPr>
          <p:cNvPr id="85033" name="AutoShape 41"/>
          <p:cNvSpPr>
            <a:spLocks noChangeArrowheads="1"/>
          </p:cNvSpPr>
          <p:nvPr/>
        </p:nvSpPr>
        <p:spPr bwMode="auto">
          <a:xfrm>
            <a:off x="7696200" y="2362200"/>
            <a:ext cx="304800" cy="3200400"/>
          </a:xfrm>
          <a:prstGeom prst="upDownArrow">
            <a:avLst>
              <a:gd name="adj1" fmla="val 39583"/>
              <a:gd name="adj2" fmla="val 110396"/>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5034" name="Line 42"/>
          <p:cNvSpPr>
            <a:spLocks noChangeShapeType="1"/>
          </p:cNvSpPr>
          <p:nvPr/>
        </p:nvSpPr>
        <p:spPr bwMode="auto">
          <a:xfrm>
            <a:off x="739775" y="4343400"/>
            <a:ext cx="0" cy="19050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5035" name="Text Box 43"/>
          <p:cNvSpPr txBox="1">
            <a:spLocks noChangeArrowheads="1"/>
          </p:cNvSpPr>
          <p:nvPr/>
        </p:nvSpPr>
        <p:spPr bwMode="auto">
          <a:xfrm rot="-10800000">
            <a:off x="179388" y="2060575"/>
            <a:ext cx="549275" cy="4095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spAutoFit/>
          </a:bodyPr>
          <a:lstStyle/>
          <a:p>
            <a:pPr algn="ctr">
              <a:spcBef>
                <a:spcPct val="50000"/>
              </a:spcBef>
            </a:pPr>
            <a:r>
              <a:rPr lang="en-US" altLang="ja-JP" sz="2400" b="1">
                <a:latin typeface="Times New Roman" panose="02020603050405020304" pitchFamily="18" charset="0"/>
              </a:rPr>
              <a:t>Reasoning of legal justification</a:t>
            </a:r>
            <a:endParaRPr lang="en-US" altLang="ja-JP" b="1">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5035"/>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grpId="0" nodeType="afterEffect">
                                  <p:stCondLst>
                                    <p:cond delay="1000"/>
                                  </p:stCondLst>
                                  <p:childTnLst>
                                    <p:set>
                                      <p:cBhvr>
                                        <p:cTn id="9" dur="1" fill="hold">
                                          <p:stCondLst>
                                            <p:cond delay="499"/>
                                          </p:stCondLst>
                                        </p:cTn>
                                        <p:tgtEl>
                                          <p:spTgt spid="85027"/>
                                        </p:tgtEl>
                                        <p:attrNameLst>
                                          <p:attrName>style.visibility</p:attrName>
                                        </p:attrNameLst>
                                      </p:cBhvr>
                                      <p:to>
                                        <p:strVal val="visible"/>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9" presetClass="entr" presetSubtype="0" fill="hold" grpId="0" nodeType="clickEffect">
                                  <p:stCondLst>
                                    <p:cond delay="0"/>
                                  </p:stCondLst>
                                  <p:childTnLst>
                                    <p:set>
                                      <p:cBhvr>
                                        <p:cTn id="13" dur="1" fill="hold">
                                          <p:stCondLst>
                                            <p:cond delay="0"/>
                                          </p:stCondLst>
                                        </p:cTn>
                                        <p:tgtEl>
                                          <p:spTgt spid="85003"/>
                                        </p:tgtEl>
                                        <p:attrNameLst>
                                          <p:attrName>style.visibility</p:attrName>
                                        </p:attrNameLst>
                                      </p:cBhvr>
                                      <p:to>
                                        <p:strVal val="visible"/>
                                      </p:to>
                                    </p:set>
                                    <p:animEffect transition="in" filter="dissolve">
                                      <p:cBhvr>
                                        <p:cTn id="14" dur="500"/>
                                        <p:tgtEl>
                                          <p:spTgt spid="85003"/>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85002"/>
                                        </p:tgtEl>
                                        <p:attrNameLst>
                                          <p:attrName>style.visibility</p:attrName>
                                        </p:attrNameLst>
                                      </p:cBhvr>
                                      <p:to>
                                        <p:strVal val="visible"/>
                                      </p:to>
                                    </p:set>
                                    <p:anim calcmode="lin" valueType="num">
                                      <p:cBhvr additive="base">
                                        <p:cTn id="19" dur="500" fill="hold"/>
                                        <p:tgtEl>
                                          <p:spTgt spid="85002"/>
                                        </p:tgtEl>
                                        <p:attrNameLst>
                                          <p:attrName>ppt_x</p:attrName>
                                        </p:attrNameLst>
                                      </p:cBhvr>
                                      <p:tavLst>
                                        <p:tav tm="0">
                                          <p:val>
                                            <p:strVal val="1+#ppt_w/2"/>
                                          </p:val>
                                        </p:tav>
                                        <p:tav tm="100000">
                                          <p:val>
                                            <p:strVal val="#ppt_x"/>
                                          </p:val>
                                        </p:tav>
                                      </p:tavLst>
                                    </p:anim>
                                    <p:anim calcmode="lin" valueType="num">
                                      <p:cBhvr additive="base">
                                        <p:cTn id="20" dur="500" fill="hold"/>
                                        <p:tgtEl>
                                          <p:spTgt spid="85002"/>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500"/>
                            </p:stCondLst>
                            <p:childTnLst>
                              <p:par>
                                <p:cTn id="22" presetID="2" presetClass="entr" presetSubtype="2" fill="hold" nodeType="afterEffect">
                                  <p:stCondLst>
                                    <p:cond delay="0"/>
                                  </p:stCondLst>
                                  <p:childTnLst>
                                    <p:set>
                                      <p:cBhvr>
                                        <p:cTn id="23" dur="1" fill="hold">
                                          <p:stCondLst>
                                            <p:cond delay="0"/>
                                          </p:stCondLst>
                                        </p:cTn>
                                        <p:tgtEl>
                                          <p:spTgt spid="85021"/>
                                        </p:tgtEl>
                                        <p:attrNameLst>
                                          <p:attrName>style.visibility</p:attrName>
                                        </p:attrNameLst>
                                      </p:cBhvr>
                                      <p:to>
                                        <p:strVal val="visible"/>
                                      </p:to>
                                    </p:set>
                                    <p:anim calcmode="lin" valueType="num">
                                      <p:cBhvr additive="base">
                                        <p:cTn id="24" dur="500" fill="hold"/>
                                        <p:tgtEl>
                                          <p:spTgt spid="85021"/>
                                        </p:tgtEl>
                                        <p:attrNameLst>
                                          <p:attrName>ppt_x</p:attrName>
                                        </p:attrNameLst>
                                      </p:cBhvr>
                                      <p:tavLst>
                                        <p:tav tm="0">
                                          <p:val>
                                            <p:strVal val="1+#ppt_w/2"/>
                                          </p:val>
                                        </p:tav>
                                        <p:tav tm="100000">
                                          <p:val>
                                            <p:strVal val="#ppt_x"/>
                                          </p:val>
                                        </p:tav>
                                      </p:tavLst>
                                    </p:anim>
                                    <p:anim calcmode="lin" valueType="num">
                                      <p:cBhvr additive="base">
                                        <p:cTn id="25" dur="500" fill="hold"/>
                                        <p:tgtEl>
                                          <p:spTgt spid="85021"/>
                                        </p:tgtEl>
                                        <p:attrNameLst>
                                          <p:attrName>ppt_y</p:attrName>
                                        </p:attrNameLst>
                                      </p:cBhvr>
                                      <p:tavLst>
                                        <p:tav tm="0">
                                          <p:val>
                                            <p:strVal val="#ppt_y"/>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ntr" presetSubtype="0" fill="hold" grpId="0" nodeType="clickEffect">
                                  <p:stCondLst>
                                    <p:cond delay="0"/>
                                  </p:stCondLst>
                                  <p:childTnLst>
                                    <p:set>
                                      <p:cBhvr>
                                        <p:cTn id="29" dur="1" fill="hold">
                                          <p:stCondLst>
                                            <p:cond delay="499"/>
                                          </p:stCondLst>
                                        </p:cTn>
                                        <p:tgtEl>
                                          <p:spTgt spid="84998"/>
                                        </p:tgtEl>
                                        <p:attrNameLst>
                                          <p:attrName>style.visibility</p:attrName>
                                        </p:attrNameLst>
                                      </p:cBhvr>
                                      <p:to>
                                        <p:strVal val="visible"/>
                                      </p:to>
                                    </p:set>
                                  </p:childTnLst>
                                </p:cTn>
                              </p:par>
                            </p:childTnLst>
                          </p:cTn>
                        </p:par>
                      </p:childTnLst>
                    </p:cTn>
                  </p:par>
                  <p:par>
                    <p:cTn id="30" fill="hold" nodeType="clickPar">
                      <p:stCondLst>
                        <p:cond delay="indefinite"/>
                      </p:stCondLst>
                      <p:childTnLst>
                        <p:par>
                          <p:cTn id="31" fill="hold" nodeType="withGroup">
                            <p:stCondLst>
                              <p:cond delay="0"/>
                            </p:stCondLst>
                            <p:childTnLst>
                              <p:par>
                                <p:cTn id="32" presetID="1" presetClass="entr" presetSubtype="0" fill="hold" grpId="0" nodeType="clickEffect">
                                  <p:stCondLst>
                                    <p:cond delay="0"/>
                                  </p:stCondLst>
                                  <p:childTnLst>
                                    <p:set>
                                      <p:cBhvr>
                                        <p:cTn id="33" dur="1" fill="hold">
                                          <p:stCondLst>
                                            <p:cond delay="499"/>
                                          </p:stCondLst>
                                        </p:cTn>
                                        <p:tgtEl>
                                          <p:spTgt spid="85005"/>
                                        </p:tgtEl>
                                        <p:attrNameLst>
                                          <p:attrName>style.visibility</p:attrName>
                                        </p:attrNameLst>
                                      </p:cBhvr>
                                      <p:to>
                                        <p:strVal val="visible"/>
                                      </p:to>
                                    </p:set>
                                  </p:childTnLst>
                                </p:cTn>
                              </p:par>
                            </p:childTnLst>
                          </p:cTn>
                        </p:par>
                        <p:par>
                          <p:cTn id="34" fill="hold" nodeType="afterGroup">
                            <p:stCondLst>
                              <p:cond delay="500"/>
                            </p:stCondLst>
                            <p:childTnLst>
                              <p:par>
                                <p:cTn id="35" presetID="1" presetClass="entr" presetSubtype="0" fill="hold" grpId="0" nodeType="afterEffect">
                                  <p:stCondLst>
                                    <p:cond delay="0"/>
                                  </p:stCondLst>
                                  <p:childTnLst>
                                    <p:set>
                                      <p:cBhvr>
                                        <p:cTn id="36" dur="1" fill="hold">
                                          <p:stCondLst>
                                            <p:cond delay="499"/>
                                          </p:stCondLst>
                                        </p:cTn>
                                        <p:tgtEl>
                                          <p:spTgt spid="85006"/>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2" fill="hold" grpId="0" nodeType="clickEffect">
                                  <p:stCondLst>
                                    <p:cond delay="0"/>
                                  </p:stCondLst>
                                  <p:childTnLst>
                                    <p:set>
                                      <p:cBhvr>
                                        <p:cTn id="40" dur="1" fill="hold">
                                          <p:stCondLst>
                                            <p:cond delay="0"/>
                                          </p:stCondLst>
                                        </p:cTn>
                                        <p:tgtEl>
                                          <p:spTgt spid="85004"/>
                                        </p:tgtEl>
                                        <p:attrNameLst>
                                          <p:attrName>style.visibility</p:attrName>
                                        </p:attrNameLst>
                                      </p:cBhvr>
                                      <p:to>
                                        <p:strVal val="visible"/>
                                      </p:to>
                                    </p:set>
                                    <p:anim calcmode="lin" valueType="num">
                                      <p:cBhvr additive="base">
                                        <p:cTn id="41" dur="500" fill="hold"/>
                                        <p:tgtEl>
                                          <p:spTgt spid="85004"/>
                                        </p:tgtEl>
                                        <p:attrNameLst>
                                          <p:attrName>ppt_x</p:attrName>
                                        </p:attrNameLst>
                                      </p:cBhvr>
                                      <p:tavLst>
                                        <p:tav tm="0">
                                          <p:val>
                                            <p:strVal val="1+#ppt_w/2"/>
                                          </p:val>
                                        </p:tav>
                                        <p:tav tm="100000">
                                          <p:val>
                                            <p:strVal val="#ppt_x"/>
                                          </p:val>
                                        </p:tav>
                                      </p:tavLst>
                                    </p:anim>
                                    <p:anim calcmode="lin" valueType="num">
                                      <p:cBhvr additive="base">
                                        <p:cTn id="42" dur="500" fill="hold"/>
                                        <p:tgtEl>
                                          <p:spTgt spid="85004"/>
                                        </p:tgtEl>
                                        <p:attrNameLst>
                                          <p:attrName>ppt_y</p:attrName>
                                        </p:attrNameLst>
                                      </p:cBhvr>
                                      <p:tavLst>
                                        <p:tav tm="0">
                                          <p:val>
                                            <p:strVal val="#ppt_y"/>
                                          </p:val>
                                        </p:tav>
                                        <p:tav tm="100000">
                                          <p:val>
                                            <p:strVal val="#ppt_y"/>
                                          </p:val>
                                        </p:tav>
                                      </p:tavLst>
                                    </p:anim>
                                  </p:childTnLst>
                                </p:cTn>
                              </p:par>
                            </p:childTnLst>
                          </p:cTn>
                        </p:par>
                        <p:par>
                          <p:cTn id="43" fill="hold" nodeType="afterGroup">
                            <p:stCondLst>
                              <p:cond delay="500"/>
                            </p:stCondLst>
                            <p:childTnLst>
                              <p:par>
                                <p:cTn id="44" presetID="9" presetClass="entr" presetSubtype="0" fill="hold" nodeType="afterEffect">
                                  <p:stCondLst>
                                    <p:cond delay="0"/>
                                  </p:stCondLst>
                                  <p:childTnLst>
                                    <p:set>
                                      <p:cBhvr>
                                        <p:cTn id="45" dur="1" fill="hold">
                                          <p:stCondLst>
                                            <p:cond delay="0"/>
                                          </p:stCondLst>
                                        </p:cTn>
                                        <p:tgtEl>
                                          <p:spTgt spid="85028"/>
                                        </p:tgtEl>
                                        <p:attrNameLst>
                                          <p:attrName>style.visibility</p:attrName>
                                        </p:attrNameLst>
                                      </p:cBhvr>
                                      <p:to>
                                        <p:strVal val="visible"/>
                                      </p:to>
                                    </p:set>
                                    <p:animEffect transition="in" filter="dissolve">
                                      <p:cBhvr>
                                        <p:cTn id="46" dur="500"/>
                                        <p:tgtEl>
                                          <p:spTgt spid="85028"/>
                                        </p:tgtEl>
                                      </p:cBhvr>
                                    </p:animEffect>
                                  </p:childTnLst>
                                </p:cTn>
                              </p:par>
                            </p:childTnLst>
                          </p:cTn>
                        </p:par>
                        <p:par>
                          <p:cTn id="47" fill="hold" nodeType="afterGroup">
                            <p:stCondLst>
                              <p:cond delay="1000"/>
                            </p:stCondLst>
                            <p:childTnLst>
                              <p:par>
                                <p:cTn id="48" presetID="1" presetClass="entr" presetSubtype="0" fill="hold" grpId="0" nodeType="afterEffect">
                                  <p:stCondLst>
                                    <p:cond delay="0"/>
                                  </p:stCondLst>
                                  <p:childTnLst>
                                    <p:set>
                                      <p:cBhvr>
                                        <p:cTn id="49" dur="1" fill="hold">
                                          <p:stCondLst>
                                            <p:cond delay="499"/>
                                          </p:stCondLst>
                                        </p:cTn>
                                        <p:tgtEl>
                                          <p:spTgt spid="85030"/>
                                        </p:tgtEl>
                                        <p:attrNameLst>
                                          <p:attrName>style.visibility</p:attrName>
                                        </p:attrNameLst>
                                      </p:cBhvr>
                                      <p:to>
                                        <p:strVal val="visible"/>
                                      </p:to>
                                    </p:set>
                                  </p:childTnLst>
                                </p:cTn>
                              </p:par>
                            </p:childTnLst>
                          </p:cTn>
                        </p:par>
                        <p:par>
                          <p:cTn id="50" fill="hold" nodeType="afterGroup">
                            <p:stCondLst>
                              <p:cond delay="1500"/>
                            </p:stCondLst>
                            <p:childTnLst>
                              <p:par>
                                <p:cTn id="51" presetID="9" presetClass="entr" presetSubtype="0" fill="hold" grpId="0" nodeType="afterEffect">
                                  <p:stCondLst>
                                    <p:cond delay="0"/>
                                  </p:stCondLst>
                                  <p:childTnLst>
                                    <p:set>
                                      <p:cBhvr>
                                        <p:cTn id="52" dur="1" fill="hold">
                                          <p:stCondLst>
                                            <p:cond delay="0"/>
                                          </p:stCondLst>
                                        </p:cTn>
                                        <p:tgtEl>
                                          <p:spTgt spid="84997"/>
                                        </p:tgtEl>
                                        <p:attrNameLst>
                                          <p:attrName>style.visibility</p:attrName>
                                        </p:attrNameLst>
                                      </p:cBhvr>
                                      <p:to>
                                        <p:strVal val="visible"/>
                                      </p:to>
                                    </p:set>
                                    <p:animEffect transition="in" filter="dissolve">
                                      <p:cBhvr>
                                        <p:cTn id="53" dur="500"/>
                                        <p:tgtEl>
                                          <p:spTgt spid="84997"/>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2" presetClass="entr" presetSubtype="2" fill="hold" grpId="0" nodeType="clickEffect">
                                  <p:stCondLst>
                                    <p:cond delay="0"/>
                                  </p:stCondLst>
                                  <p:childTnLst>
                                    <p:set>
                                      <p:cBhvr>
                                        <p:cTn id="57" dur="1" fill="hold">
                                          <p:stCondLst>
                                            <p:cond delay="0"/>
                                          </p:stCondLst>
                                        </p:cTn>
                                        <p:tgtEl>
                                          <p:spTgt spid="84999"/>
                                        </p:tgtEl>
                                        <p:attrNameLst>
                                          <p:attrName>style.visibility</p:attrName>
                                        </p:attrNameLst>
                                      </p:cBhvr>
                                      <p:to>
                                        <p:strVal val="visible"/>
                                      </p:to>
                                    </p:set>
                                    <p:anim calcmode="lin" valueType="num">
                                      <p:cBhvr additive="base">
                                        <p:cTn id="58" dur="500" fill="hold"/>
                                        <p:tgtEl>
                                          <p:spTgt spid="84999"/>
                                        </p:tgtEl>
                                        <p:attrNameLst>
                                          <p:attrName>ppt_x</p:attrName>
                                        </p:attrNameLst>
                                      </p:cBhvr>
                                      <p:tavLst>
                                        <p:tav tm="0">
                                          <p:val>
                                            <p:strVal val="1+#ppt_w/2"/>
                                          </p:val>
                                        </p:tav>
                                        <p:tav tm="100000">
                                          <p:val>
                                            <p:strVal val="#ppt_x"/>
                                          </p:val>
                                        </p:tav>
                                      </p:tavLst>
                                    </p:anim>
                                    <p:anim calcmode="lin" valueType="num">
                                      <p:cBhvr additive="base">
                                        <p:cTn id="59" dur="500" fill="hold"/>
                                        <p:tgtEl>
                                          <p:spTgt spid="84999"/>
                                        </p:tgtEl>
                                        <p:attrNameLst>
                                          <p:attrName>ppt_y</p:attrName>
                                        </p:attrNameLst>
                                      </p:cBhvr>
                                      <p:tavLst>
                                        <p:tav tm="0">
                                          <p:val>
                                            <p:strVal val="#ppt_y"/>
                                          </p:val>
                                        </p:tav>
                                        <p:tav tm="100000">
                                          <p:val>
                                            <p:strVal val="#ppt_y"/>
                                          </p:val>
                                        </p:tav>
                                      </p:tavLst>
                                    </p:anim>
                                  </p:childTnLst>
                                </p:cTn>
                              </p:par>
                            </p:childTnLst>
                          </p:cTn>
                        </p:par>
                        <p:par>
                          <p:cTn id="60" fill="hold" nodeType="afterGroup">
                            <p:stCondLst>
                              <p:cond delay="500"/>
                            </p:stCondLst>
                            <p:childTnLst>
                              <p:par>
                                <p:cTn id="61" presetID="2" presetClass="entr" presetSubtype="2" fill="hold" nodeType="afterEffect">
                                  <p:stCondLst>
                                    <p:cond delay="0"/>
                                  </p:stCondLst>
                                  <p:childTnLst>
                                    <p:set>
                                      <p:cBhvr>
                                        <p:cTn id="62" dur="1" fill="hold">
                                          <p:stCondLst>
                                            <p:cond delay="0"/>
                                          </p:stCondLst>
                                        </p:cTn>
                                        <p:tgtEl>
                                          <p:spTgt spid="85024"/>
                                        </p:tgtEl>
                                        <p:attrNameLst>
                                          <p:attrName>style.visibility</p:attrName>
                                        </p:attrNameLst>
                                      </p:cBhvr>
                                      <p:to>
                                        <p:strVal val="visible"/>
                                      </p:to>
                                    </p:set>
                                    <p:anim calcmode="lin" valueType="num">
                                      <p:cBhvr additive="base">
                                        <p:cTn id="63" dur="500" fill="hold"/>
                                        <p:tgtEl>
                                          <p:spTgt spid="85024"/>
                                        </p:tgtEl>
                                        <p:attrNameLst>
                                          <p:attrName>ppt_x</p:attrName>
                                        </p:attrNameLst>
                                      </p:cBhvr>
                                      <p:tavLst>
                                        <p:tav tm="0">
                                          <p:val>
                                            <p:strVal val="1+#ppt_w/2"/>
                                          </p:val>
                                        </p:tav>
                                        <p:tav tm="100000">
                                          <p:val>
                                            <p:strVal val="#ppt_x"/>
                                          </p:val>
                                        </p:tav>
                                      </p:tavLst>
                                    </p:anim>
                                    <p:anim calcmode="lin" valueType="num">
                                      <p:cBhvr additive="base">
                                        <p:cTn id="64" dur="500" fill="hold"/>
                                        <p:tgtEl>
                                          <p:spTgt spid="85024"/>
                                        </p:tgtEl>
                                        <p:attrNameLst>
                                          <p:attrName>ppt_y</p:attrName>
                                        </p:attrNameLst>
                                      </p:cBhvr>
                                      <p:tavLst>
                                        <p:tav tm="0">
                                          <p:val>
                                            <p:strVal val="#ppt_y"/>
                                          </p:val>
                                        </p:tav>
                                        <p:tav tm="100000">
                                          <p:val>
                                            <p:strVal val="#ppt_y"/>
                                          </p:val>
                                        </p:tav>
                                      </p:tavLst>
                                    </p:anim>
                                  </p:childTnLst>
                                </p:cTn>
                              </p:par>
                            </p:childTnLst>
                          </p:cTn>
                        </p:par>
                        <p:par>
                          <p:cTn id="65" fill="hold" nodeType="afterGroup">
                            <p:stCondLst>
                              <p:cond delay="1000"/>
                            </p:stCondLst>
                            <p:childTnLst>
                              <p:par>
                                <p:cTn id="66" presetID="9" presetClass="entr" presetSubtype="0" fill="hold" grpId="0" nodeType="afterEffect">
                                  <p:stCondLst>
                                    <p:cond delay="0"/>
                                  </p:stCondLst>
                                  <p:childTnLst>
                                    <p:set>
                                      <p:cBhvr>
                                        <p:cTn id="67" dur="1" fill="hold">
                                          <p:stCondLst>
                                            <p:cond delay="0"/>
                                          </p:stCondLst>
                                        </p:cTn>
                                        <p:tgtEl>
                                          <p:spTgt spid="84996"/>
                                        </p:tgtEl>
                                        <p:attrNameLst>
                                          <p:attrName>style.visibility</p:attrName>
                                        </p:attrNameLst>
                                      </p:cBhvr>
                                      <p:to>
                                        <p:strVal val="visible"/>
                                      </p:to>
                                    </p:set>
                                    <p:animEffect transition="in" filter="dissolve">
                                      <p:cBhvr>
                                        <p:cTn id="68" dur="500"/>
                                        <p:tgtEl>
                                          <p:spTgt spid="84996"/>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2" fill="hold" grpId="0" nodeType="clickEffect">
                                  <p:stCondLst>
                                    <p:cond delay="0"/>
                                  </p:stCondLst>
                                  <p:childTnLst>
                                    <p:set>
                                      <p:cBhvr>
                                        <p:cTn id="72" dur="1" fill="hold">
                                          <p:stCondLst>
                                            <p:cond delay="0"/>
                                          </p:stCondLst>
                                        </p:cTn>
                                        <p:tgtEl>
                                          <p:spTgt spid="85000"/>
                                        </p:tgtEl>
                                        <p:attrNameLst>
                                          <p:attrName>style.visibility</p:attrName>
                                        </p:attrNameLst>
                                      </p:cBhvr>
                                      <p:to>
                                        <p:strVal val="visible"/>
                                      </p:to>
                                    </p:set>
                                    <p:anim calcmode="lin" valueType="num">
                                      <p:cBhvr additive="base">
                                        <p:cTn id="73" dur="500" fill="hold"/>
                                        <p:tgtEl>
                                          <p:spTgt spid="85000"/>
                                        </p:tgtEl>
                                        <p:attrNameLst>
                                          <p:attrName>ppt_x</p:attrName>
                                        </p:attrNameLst>
                                      </p:cBhvr>
                                      <p:tavLst>
                                        <p:tav tm="0">
                                          <p:val>
                                            <p:strVal val="1+#ppt_w/2"/>
                                          </p:val>
                                        </p:tav>
                                        <p:tav tm="100000">
                                          <p:val>
                                            <p:strVal val="#ppt_x"/>
                                          </p:val>
                                        </p:tav>
                                      </p:tavLst>
                                    </p:anim>
                                    <p:anim calcmode="lin" valueType="num">
                                      <p:cBhvr additive="base">
                                        <p:cTn id="74" dur="500" fill="hold"/>
                                        <p:tgtEl>
                                          <p:spTgt spid="85000"/>
                                        </p:tgtEl>
                                        <p:attrNameLst>
                                          <p:attrName>ppt_y</p:attrName>
                                        </p:attrNameLst>
                                      </p:cBhvr>
                                      <p:tavLst>
                                        <p:tav tm="0">
                                          <p:val>
                                            <p:strVal val="#ppt_y"/>
                                          </p:val>
                                        </p:tav>
                                        <p:tav tm="100000">
                                          <p:val>
                                            <p:strVal val="#ppt_y"/>
                                          </p:val>
                                        </p:tav>
                                      </p:tavLst>
                                    </p:anim>
                                  </p:childTnLst>
                                </p:cTn>
                              </p:par>
                            </p:childTnLst>
                          </p:cTn>
                        </p:par>
                        <p:par>
                          <p:cTn id="75" fill="hold" nodeType="afterGroup">
                            <p:stCondLst>
                              <p:cond delay="500"/>
                            </p:stCondLst>
                            <p:childTnLst>
                              <p:par>
                                <p:cTn id="76" presetID="2" presetClass="entr" presetSubtype="2" fill="hold" nodeType="afterEffect">
                                  <p:stCondLst>
                                    <p:cond delay="0"/>
                                  </p:stCondLst>
                                  <p:childTnLst>
                                    <p:set>
                                      <p:cBhvr>
                                        <p:cTn id="77" dur="1" fill="hold">
                                          <p:stCondLst>
                                            <p:cond delay="0"/>
                                          </p:stCondLst>
                                        </p:cTn>
                                        <p:tgtEl>
                                          <p:spTgt spid="85015"/>
                                        </p:tgtEl>
                                        <p:attrNameLst>
                                          <p:attrName>style.visibility</p:attrName>
                                        </p:attrNameLst>
                                      </p:cBhvr>
                                      <p:to>
                                        <p:strVal val="visible"/>
                                      </p:to>
                                    </p:set>
                                    <p:anim calcmode="lin" valueType="num">
                                      <p:cBhvr additive="base">
                                        <p:cTn id="78" dur="500" fill="hold"/>
                                        <p:tgtEl>
                                          <p:spTgt spid="85015"/>
                                        </p:tgtEl>
                                        <p:attrNameLst>
                                          <p:attrName>ppt_x</p:attrName>
                                        </p:attrNameLst>
                                      </p:cBhvr>
                                      <p:tavLst>
                                        <p:tav tm="0">
                                          <p:val>
                                            <p:strVal val="1+#ppt_w/2"/>
                                          </p:val>
                                        </p:tav>
                                        <p:tav tm="100000">
                                          <p:val>
                                            <p:strVal val="#ppt_x"/>
                                          </p:val>
                                        </p:tav>
                                      </p:tavLst>
                                    </p:anim>
                                    <p:anim calcmode="lin" valueType="num">
                                      <p:cBhvr additive="base">
                                        <p:cTn id="79" dur="500" fill="hold"/>
                                        <p:tgtEl>
                                          <p:spTgt spid="85015"/>
                                        </p:tgtEl>
                                        <p:attrNameLst>
                                          <p:attrName>ppt_y</p:attrName>
                                        </p:attrNameLst>
                                      </p:cBhvr>
                                      <p:tavLst>
                                        <p:tav tm="0">
                                          <p:val>
                                            <p:strVal val="#ppt_y"/>
                                          </p:val>
                                        </p:tav>
                                        <p:tav tm="100000">
                                          <p:val>
                                            <p:strVal val="#ppt_y"/>
                                          </p:val>
                                        </p:tav>
                                      </p:tavLst>
                                    </p:anim>
                                  </p:childTnLst>
                                </p:cTn>
                              </p:par>
                            </p:childTnLst>
                          </p:cTn>
                        </p:par>
                        <p:par>
                          <p:cTn id="80" fill="hold" nodeType="afterGroup">
                            <p:stCondLst>
                              <p:cond delay="1000"/>
                            </p:stCondLst>
                            <p:childTnLst>
                              <p:par>
                                <p:cTn id="81" presetID="9" presetClass="entr" presetSubtype="0" fill="hold" grpId="0" nodeType="afterEffect">
                                  <p:stCondLst>
                                    <p:cond delay="0"/>
                                  </p:stCondLst>
                                  <p:childTnLst>
                                    <p:set>
                                      <p:cBhvr>
                                        <p:cTn id="82" dur="1" fill="hold">
                                          <p:stCondLst>
                                            <p:cond delay="0"/>
                                          </p:stCondLst>
                                        </p:cTn>
                                        <p:tgtEl>
                                          <p:spTgt spid="84995"/>
                                        </p:tgtEl>
                                        <p:attrNameLst>
                                          <p:attrName>style.visibility</p:attrName>
                                        </p:attrNameLst>
                                      </p:cBhvr>
                                      <p:to>
                                        <p:strVal val="visible"/>
                                      </p:to>
                                    </p:set>
                                    <p:animEffect transition="in" filter="dissolve">
                                      <p:cBhvr>
                                        <p:cTn id="83" dur="500"/>
                                        <p:tgtEl>
                                          <p:spTgt spid="84995"/>
                                        </p:tgtEl>
                                      </p:cBhvr>
                                    </p:animEffect>
                                  </p:childTnLst>
                                </p:cTn>
                              </p:par>
                            </p:childTnLst>
                          </p:cTn>
                        </p:par>
                      </p:childTnLst>
                    </p:cTn>
                  </p:par>
                  <p:par>
                    <p:cTn id="84" fill="hold" nodeType="clickPar">
                      <p:stCondLst>
                        <p:cond delay="indefinite"/>
                      </p:stCondLst>
                      <p:childTnLst>
                        <p:par>
                          <p:cTn id="85" fill="hold" nodeType="withGroup">
                            <p:stCondLst>
                              <p:cond delay="0"/>
                            </p:stCondLst>
                            <p:childTnLst>
                              <p:par>
                                <p:cTn id="86" presetID="2" presetClass="entr" presetSubtype="2" fill="hold" grpId="0" nodeType="clickEffect">
                                  <p:stCondLst>
                                    <p:cond delay="0"/>
                                  </p:stCondLst>
                                  <p:childTnLst>
                                    <p:set>
                                      <p:cBhvr>
                                        <p:cTn id="87" dur="1" fill="hold">
                                          <p:stCondLst>
                                            <p:cond delay="0"/>
                                          </p:stCondLst>
                                        </p:cTn>
                                        <p:tgtEl>
                                          <p:spTgt spid="85001"/>
                                        </p:tgtEl>
                                        <p:attrNameLst>
                                          <p:attrName>style.visibility</p:attrName>
                                        </p:attrNameLst>
                                      </p:cBhvr>
                                      <p:to>
                                        <p:strVal val="visible"/>
                                      </p:to>
                                    </p:set>
                                    <p:anim calcmode="lin" valueType="num">
                                      <p:cBhvr additive="base">
                                        <p:cTn id="88" dur="500" fill="hold"/>
                                        <p:tgtEl>
                                          <p:spTgt spid="85001"/>
                                        </p:tgtEl>
                                        <p:attrNameLst>
                                          <p:attrName>ppt_x</p:attrName>
                                        </p:attrNameLst>
                                      </p:cBhvr>
                                      <p:tavLst>
                                        <p:tav tm="0">
                                          <p:val>
                                            <p:strVal val="1+#ppt_w/2"/>
                                          </p:val>
                                        </p:tav>
                                        <p:tav tm="100000">
                                          <p:val>
                                            <p:strVal val="#ppt_x"/>
                                          </p:val>
                                        </p:tav>
                                      </p:tavLst>
                                    </p:anim>
                                    <p:anim calcmode="lin" valueType="num">
                                      <p:cBhvr additive="base">
                                        <p:cTn id="89" dur="500" fill="hold"/>
                                        <p:tgtEl>
                                          <p:spTgt spid="85001"/>
                                        </p:tgtEl>
                                        <p:attrNameLst>
                                          <p:attrName>ppt_y</p:attrName>
                                        </p:attrNameLst>
                                      </p:cBhvr>
                                      <p:tavLst>
                                        <p:tav tm="0">
                                          <p:val>
                                            <p:strVal val="#ppt_y"/>
                                          </p:val>
                                        </p:tav>
                                        <p:tav tm="100000">
                                          <p:val>
                                            <p:strVal val="#ppt_y"/>
                                          </p:val>
                                        </p:tav>
                                      </p:tavLst>
                                    </p:anim>
                                  </p:childTnLst>
                                </p:cTn>
                              </p:par>
                            </p:childTnLst>
                          </p:cTn>
                        </p:par>
                        <p:par>
                          <p:cTn id="90" fill="hold" nodeType="afterGroup">
                            <p:stCondLst>
                              <p:cond delay="500"/>
                            </p:stCondLst>
                            <p:childTnLst>
                              <p:par>
                                <p:cTn id="91" presetID="2" presetClass="entr" presetSubtype="2" fill="hold" nodeType="afterEffect">
                                  <p:stCondLst>
                                    <p:cond delay="0"/>
                                  </p:stCondLst>
                                  <p:childTnLst>
                                    <p:set>
                                      <p:cBhvr>
                                        <p:cTn id="92" dur="1" fill="hold">
                                          <p:stCondLst>
                                            <p:cond delay="0"/>
                                          </p:stCondLst>
                                        </p:cTn>
                                        <p:tgtEl>
                                          <p:spTgt spid="85018"/>
                                        </p:tgtEl>
                                        <p:attrNameLst>
                                          <p:attrName>style.visibility</p:attrName>
                                        </p:attrNameLst>
                                      </p:cBhvr>
                                      <p:to>
                                        <p:strVal val="visible"/>
                                      </p:to>
                                    </p:set>
                                    <p:anim calcmode="lin" valueType="num">
                                      <p:cBhvr additive="base">
                                        <p:cTn id="93" dur="500" fill="hold"/>
                                        <p:tgtEl>
                                          <p:spTgt spid="85018"/>
                                        </p:tgtEl>
                                        <p:attrNameLst>
                                          <p:attrName>ppt_x</p:attrName>
                                        </p:attrNameLst>
                                      </p:cBhvr>
                                      <p:tavLst>
                                        <p:tav tm="0">
                                          <p:val>
                                            <p:strVal val="1+#ppt_w/2"/>
                                          </p:val>
                                        </p:tav>
                                        <p:tav tm="100000">
                                          <p:val>
                                            <p:strVal val="#ppt_x"/>
                                          </p:val>
                                        </p:tav>
                                      </p:tavLst>
                                    </p:anim>
                                    <p:anim calcmode="lin" valueType="num">
                                      <p:cBhvr additive="base">
                                        <p:cTn id="94" dur="500" fill="hold"/>
                                        <p:tgtEl>
                                          <p:spTgt spid="85018"/>
                                        </p:tgtEl>
                                        <p:attrNameLst>
                                          <p:attrName>ppt_y</p:attrName>
                                        </p:attrNameLst>
                                      </p:cBhvr>
                                      <p:tavLst>
                                        <p:tav tm="0">
                                          <p:val>
                                            <p:strVal val="#ppt_y"/>
                                          </p:val>
                                        </p:tav>
                                        <p:tav tm="100000">
                                          <p:val>
                                            <p:strVal val="#ppt_y"/>
                                          </p:val>
                                        </p:tav>
                                      </p:tavLst>
                                    </p:anim>
                                  </p:childTnLst>
                                </p:cTn>
                              </p:par>
                            </p:childTnLst>
                          </p:cTn>
                        </p:par>
                        <p:par>
                          <p:cTn id="95" fill="hold" nodeType="afterGroup">
                            <p:stCondLst>
                              <p:cond delay="1000"/>
                            </p:stCondLst>
                            <p:childTnLst>
                              <p:par>
                                <p:cTn id="96" presetID="9" presetClass="entr" presetSubtype="0" fill="hold" grpId="0" nodeType="afterEffect">
                                  <p:stCondLst>
                                    <p:cond delay="0"/>
                                  </p:stCondLst>
                                  <p:childTnLst>
                                    <p:set>
                                      <p:cBhvr>
                                        <p:cTn id="97" dur="1" fill="hold">
                                          <p:stCondLst>
                                            <p:cond delay="0"/>
                                          </p:stCondLst>
                                        </p:cTn>
                                        <p:tgtEl>
                                          <p:spTgt spid="84994"/>
                                        </p:tgtEl>
                                        <p:attrNameLst>
                                          <p:attrName>style.visibility</p:attrName>
                                        </p:attrNameLst>
                                      </p:cBhvr>
                                      <p:to>
                                        <p:strVal val="visible"/>
                                      </p:to>
                                    </p:set>
                                    <p:animEffect transition="in" filter="dissolve">
                                      <p:cBhvr>
                                        <p:cTn id="98" dur="500"/>
                                        <p:tgtEl>
                                          <p:spTgt spid="84994"/>
                                        </p:tgtEl>
                                      </p:cBhvr>
                                    </p:animEffect>
                                  </p:childTnLst>
                                </p:cTn>
                              </p:par>
                            </p:childTnLst>
                          </p:cTn>
                        </p:par>
                        <p:par>
                          <p:cTn id="99" fill="hold" nodeType="afterGroup">
                            <p:stCondLst>
                              <p:cond delay="1500"/>
                            </p:stCondLst>
                            <p:childTnLst>
                              <p:par>
                                <p:cTn id="100" presetID="12" presetClass="entr" presetSubtype="2" fill="hold" grpId="0" nodeType="afterEffect">
                                  <p:stCondLst>
                                    <p:cond delay="0"/>
                                  </p:stCondLst>
                                  <p:childTnLst>
                                    <p:set>
                                      <p:cBhvr>
                                        <p:cTn id="101" dur="1" fill="hold">
                                          <p:stCondLst>
                                            <p:cond delay="0"/>
                                          </p:stCondLst>
                                        </p:cTn>
                                        <p:tgtEl>
                                          <p:spTgt spid="85011"/>
                                        </p:tgtEl>
                                        <p:attrNameLst>
                                          <p:attrName>style.visibility</p:attrName>
                                        </p:attrNameLst>
                                      </p:cBhvr>
                                      <p:to>
                                        <p:strVal val="visible"/>
                                      </p:to>
                                    </p:set>
                                    <p:animEffect transition="in" filter="slide(fromRight)">
                                      <p:cBhvr>
                                        <p:cTn id="102" dur="500"/>
                                        <p:tgtEl>
                                          <p:spTgt spid="85011"/>
                                        </p:tgtEl>
                                      </p:cBhvr>
                                    </p:animEffect>
                                  </p:childTnLst>
                                </p:cTn>
                              </p:par>
                            </p:childTnLst>
                          </p:cTn>
                        </p:par>
                        <p:par>
                          <p:cTn id="103" fill="hold" nodeType="afterGroup">
                            <p:stCondLst>
                              <p:cond delay="2000"/>
                            </p:stCondLst>
                            <p:childTnLst>
                              <p:par>
                                <p:cTn id="104" presetID="12" presetClass="entr" presetSubtype="2" fill="hold" grpId="0" nodeType="afterEffect">
                                  <p:stCondLst>
                                    <p:cond delay="0"/>
                                  </p:stCondLst>
                                  <p:childTnLst>
                                    <p:set>
                                      <p:cBhvr>
                                        <p:cTn id="105" dur="1" fill="hold">
                                          <p:stCondLst>
                                            <p:cond delay="0"/>
                                          </p:stCondLst>
                                        </p:cTn>
                                        <p:tgtEl>
                                          <p:spTgt spid="85013"/>
                                        </p:tgtEl>
                                        <p:attrNameLst>
                                          <p:attrName>style.visibility</p:attrName>
                                        </p:attrNameLst>
                                      </p:cBhvr>
                                      <p:to>
                                        <p:strVal val="visible"/>
                                      </p:to>
                                    </p:set>
                                    <p:animEffect transition="in" filter="slide(fromRight)">
                                      <p:cBhvr>
                                        <p:cTn id="106" dur="500"/>
                                        <p:tgtEl>
                                          <p:spTgt spid="85013"/>
                                        </p:tgtEl>
                                      </p:cBhvr>
                                    </p:animEffect>
                                  </p:childTnLst>
                                </p:cTn>
                              </p:par>
                            </p:childTnLst>
                          </p:cTn>
                        </p:par>
                        <p:par>
                          <p:cTn id="107" fill="hold" nodeType="afterGroup">
                            <p:stCondLst>
                              <p:cond delay="2500"/>
                            </p:stCondLst>
                            <p:childTnLst>
                              <p:par>
                                <p:cTn id="108" presetID="1" presetClass="entr" presetSubtype="0" fill="hold" grpId="0" nodeType="afterEffect">
                                  <p:stCondLst>
                                    <p:cond delay="0"/>
                                  </p:stCondLst>
                                  <p:childTnLst>
                                    <p:set>
                                      <p:cBhvr>
                                        <p:cTn id="109" dur="1" fill="hold">
                                          <p:stCondLst>
                                            <p:cond delay="499"/>
                                          </p:stCondLst>
                                        </p:cTn>
                                        <p:tgtEl>
                                          <p:spTgt spid="85012"/>
                                        </p:tgtEl>
                                        <p:attrNameLst>
                                          <p:attrName>style.visibility</p:attrName>
                                        </p:attrNameLst>
                                      </p:cBhvr>
                                      <p:to>
                                        <p:strVal val="visible"/>
                                      </p:to>
                                    </p:set>
                                  </p:childTnLst>
                                </p:cTn>
                              </p:par>
                            </p:childTnLst>
                          </p:cTn>
                        </p:par>
                        <p:par>
                          <p:cTn id="110" fill="hold" nodeType="afterGroup">
                            <p:stCondLst>
                              <p:cond delay="3000"/>
                            </p:stCondLst>
                            <p:childTnLst>
                              <p:par>
                                <p:cTn id="111" presetID="12" presetClass="entr" presetSubtype="8" fill="hold" grpId="0" nodeType="afterEffect">
                                  <p:stCondLst>
                                    <p:cond delay="0"/>
                                  </p:stCondLst>
                                  <p:childTnLst>
                                    <p:set>
                                      <p:cBhvr>
                                        <p:cTn id="112" dur="1" fill="hold">
                                          <p:stCondLst>
                                            <p:cond delay="0"/>
                                          </p:stCondLst>
                                        </p:cTn>
                                        <p:tgtEl>
                                          <p:spTgt spid="85014"/>
                                        </p:tgtEl>
                                        <p:attrNameLst>
                                          <p:attrName>style.visibility</p:attrName>
                                        </p:attrNameLst>
                                      </p:cBhvr>
                                      <p:to>
                                        <p:strVal val="visible"/>
                                      </p:to>
                                    </p:set>
                                    <p:animEffect transition="in" filter="slide(fromLeft)">
                                      <p:cBhvr>
                                        <p:cTn id="113" dur="500"/>
                                        <p:tgtEl>
                                          <p:spTgt spid="85014"/>
                                        </p:tgtEl>
                                      </p:cBhvr>
                                    </p:animEffect>
                                  </p:childTnLst>
                                </p:cTn>
                              </p:par>
                            </p:childTnLst>
                          </p:cTn>
                        </p:par>
                        <p:par>
                          <p:cTn id="114" fill="hold" nodeType="afterGroup">
                            <p:stCondLst>
                              <p:cond delay="3500"/>
                            </p:stCondLst>
                            <p:childTnLst>
                              <p:par>
                                <p:cTn id="115" presetID="12" presetClass="entr" presetSubtype="2" fill="hold" grpId="0" nodeType="afterEffect">
                                  <p:stCondLst>
                                    <p:cond delay="0"/>
                                  </p:stCondLst>
                                  <p:childTnLst>
                                    <p:set>
                                      <p:cBhvr>
                                        <p:cTn id="116" dur="1" fill="hold">
                                          <p:stCondLst>
                                            <p:cond delay="0"/>
                                          </p:stCondLst>
                                        </p:cTn>
                                        <p:tgtEl>
                                          <p:spTgt spid="85007"/>
                                        </p:tgtEl>
                                        <p:attrNameLst>
                                          <p:attrName>style.visibility</p:attrName>
                                        </p:attrNameLst>
                                      </p:cBhvr>
                                      <p:to>
                                        <p:strVal val="visible"/>
                                      </p:to>
                                    </p:set>
                                    <p:animEffect transition="in" filter="slide(fromRight)">
                                      <p:cBhvr>
                                        <p:cTn id="117" dur="500"/>
                                        <p:tgtEl>
                                          <p:spTgt spid="85007"/>
                                        </p:tgtEl>
                                      </p:cBhvr>
                                    </p:animEffect>
                                  </p:childTnLst>
                                </p:cTn>
                              </p:par>
                            </p:childTnLst>
                          </p:cTn>
                        </p:par>
                        <p:par>
                          <p:cTn id="118" fill="hold" nodeType="afterGroup">
                            <p:stCondLst>
                              <p:cond delay="4000"/>
                            </p:stCondLst>
                            <p:childTnLst>
                              <p:par>
                                <p:cTn id="119" presetID="12" presetClass="entr" presetSubtype="1" fill="hold" grpId="0" nodeType="afterEffect">
                                  <p:stCondLst>
                                    <p:cond delay="0"/>
                                  </p:stCondLst>
                                  <p:childTnLst>
                                    <p:set>
                                      <p:cBhvr>
                                        <p:cTn id="120" dur="1" fill="hold">
                                          <p:stCondLst>
                                            <p:cond delay="0"/>
                                          </p:stCondLst>
                                        </p:cTn>
                                        <p:tgtEl>
                                          <p:spTgt spid="85008"/>
                                        </p:tgtEl>
                                        <p:attrNameLst>
                                          <p:attrName>style.visibility</p:attrName>
                                        </p:attrNameLst>
                                      </p:cBhvr>
                                      <p:to>
                                        <p:strVal val="visible"/>
                                      </p:to>
                                    </p:set>
                                    <p:animEffect transition="in" filter="slide(fromTop)">
                                      <p:cBhvr>
                                        <p:cTn id="121" dur="500"/>
                                        <p:tgtEl>
                                          <p:spTgt spid="85008"/>
                                        </p:tgtEl>
                                      </p:cBhvr>
                                    </p:animEffect>
                                  </p:childTnLst>
                                </p:cTn>
                              </p:par>
                            </p:childTnLst>
                          </p:cTn>
                        </p:par>
                        <p:par>
                          <p:cTn id="122" fill="hold" nodeType="afterGroup">
                            <p:stCondLst>
                              <p:cond delay="4500"/>
                            </p:stCondLst>
                            <p:childTnLst>
                              <p:par>
                                <p:cTn id="123" presetID="12" presetClass="entr" presetSubtype="2" fill="hold" grpId="0" nodeType="afterEffect">
                                  <p:stCondLst>
                                    <p:cond delay="0"/>
                                  </p:stCondLst>
                                  <p:childTnLst>
                                    <p:set>
                                      <p:cBhvr>
                                        <p:cTn id="124" dur="1" fill="hold">
                                          <p:stCondLst>
                                            <p:cond delay="0"/>
                                          </p:stCondLst>
                                        </p:cTn>
                                        <p:tgtEl>
                                          <p:spTgt spid="85010"/>
                                        </p:tgtEl>
                                        <p:attrNameLst>
                                          <p:attrName>style.visibility</p:attrName>
                                        </p:attrNameLst>
                                      </p:cBhvr>
                                      <p:to>
                                        <p:strVal val="visible"/>
                                      </p:to>
                                    </p:set>
                                    <p:animEffect transition="in" filter="slide(fromRight)">
                                      <p:cBhvr>
                                        <p:cTn id="125" dur="500"/>
                                        <p:tgtEl>
                                          <p:spTgt spid="85010"/>
                                        </p:tgtEl>
                                      </p:cBhvr>
                                    </p:animEffect>
                                  </p:childTnLst>
                                </p:cTn>
                              </p:par>
                            </p:childTnLst>
                          </p:cTn>
                        </p:par>
                        <p:par>
                          <p:cTn id="126" fill="hold" nodeType="afterGroup">
                            <p:stCondLst>
                              <p:cond delay="5000"/>
                            </p:stCondLst>
                            <p:childTnLst>
                              <p:par>
                                <p:cTn id="127" presetID="12" presetClass="entr" presetSubtype="1" fill="hold" grpId="0" nodeType="afterEffect">
                                  <p:stCondLst>
                                    <p:cond delay="0"/>
                                  </p:stCondLst>
                                  <p:childTnLst>
                                    <p:set>
                                      <p:cBhvr>
                                        <p:cTn id="128" dur="1" fill="hold">
                                          <p:stCondLst>
                                            <p:cond delay="0"/>
                                          </p:stCondLst>
                                        </p:cTn>
                                        <p:tgtEl>
                                          <p:spTgt spid="85034"/>
                                        </p:tgtEl>
                                        <p:attrNameLst>
                                          <p:attrName>style.visibility</p:attrName>
                                        </p:attrNameLst>
                                      </p:cBhvr>
                                      <p:to>
                                        <p:strVal val="visible"/>
                                      </p:to>
                                    </p:set>
                                    <p:animEffect transition="in" filter="slide(fromTop)">
                                      <p:cBhvr>
                                        <p:cTn id="129" dur="500"/>
                                        <p:tgtEl>
                                          <p:spTgt spid="85034"/>
                                        </p:tgtEl>
                                      </p:cBhvr>
                                    </p:animEffect>
                                  </p:childTnLst>
                                </p:cTn>
                              </p:par>
                            </p:childTnLst>
                          </p:cTn>
                        </p:par>
                        <p:par>
                          <p:cTn id="130" fill="hold" nodeType="afterGroup">
                            <p:stCondLst>
                              <p:cond delay="5500"/>
                            </p:stCondLst>
                            <p:childTnLst>
                              <p:par>
                                <p:cTn id="131" presetID="12" presetClass="entr" presetSubtype="8" fill="hold" grpId="0" nodeType="afterEffect">
                                  <p:stCondLst>
                                    <p:cond delay="0"/>
                                  </p:stCondLst>
                                  <p:childTnLst>
                                    <p:set>
                                      <p:cBhvr>
                                        <p:cTn id="132" dur="1" fill="hold">
                                          <p:stCondLst>
                                            <p:cond delay="0"/>
                                          </p:stCondLst>
                                        </p:cTn>
                                        <p:tgtEl>
                                          <p:spTgt spid="85009"/>
                                        </p:tgtEl>
                                        <p:attrNameLst>
                                          <p:attrName>style.visibility</p:attrName>
                                        </p:attrNameLst>
                                      </p:cBhvr>
                                      <p:to>
                                        <p:strVal val="visible"/>
                                      </p:to>
                                    </p:set>
                                    <p:animEffect transition="in" filter="slide(fromLeft)">
                                      <p:cBhvr>
                                        <p:cTn id="133" dur="500"/>
                                        <p:tgtEl>
                                          <p:spTgt spid="85009"/>
                                        </p:tgtEl>
                                      </p:cBhvr>
                                    </p:animEffect>
                                  </p:childTnLst>
                                </p:cTn>
                              </p:par>
                            </p:childTnLst>
                          </p:cTn>
                        </p:par>
                      </p:childTnLst>
                    </p:cTn>
                  </p:par>
                  <p:par>
                    <p:cTn id="134" fill="hold" nodeType="clickPar">
                      <p:stCondLst>
                        <p:cond delay="indefinite"/>
                      </p:stCondLst>
                      <p:childTnLst>
                        <p:par>
                          <p:cTn id="135" fill="hold" nodeType="withGroup">
                            <p:stCondLst>
                              <p:cond delay="0"/>
                            </p:stCondLst>
                            <p:childTnLst>
                              <p:par>
                                <p:cTn id="136" presetID="9" presetClass="entr" presetSubtype="0" fill="hold" grpId="0" nodeType="clickEffect">
                                  <p:stCondLst>
                                    <p:cond delay="0"/>
                                  </p:stCondLst>
                                  <p:childTnLst>
                                    <p:set>
                                      <p:cBhvr>
                                        <p:cTn id="137" dur="1" fill="hold">
                                          <p:stCondLst>
                                            <p:cond delay="0"/>
                                          </p:stCondLst>
                                        </p:cTn>
                                        <p:tgtEl>
                                          <p:spTgt spid="85031"/>
                                        </p:tgtEl>
                                        <p:attrNameLst>
                                          <p:attrName>style.visibility</p:attrName>
                                        </p:attrNameLst>
                                      </p:cBhvr>
                                      <p:to>
                                        <p:strVal val="visible"/>
                                      </p:to>
                                    </p:set>
                                    <p:animEffect transition="in" filter="dissolve">
                                      <p:cBhvr>
                                        <p:cTn id="138" dur="500"/>
                                        <p:tgtEl>
                                          <p:spTgt spid="85031"/>
                                        </p:tgtEl>
                                      </p:cBhvr>
                                    </p:animEffect>
                                  </p:childTnLst>
                                </p:cTn>
                              </p:par>
                            </p:childTnLst>
                          </p:cTn>
                        </p:par>
                        <p:par>
                          <p:cTn id="139" fill="hold" nodeType="afterGroup">
                            <p:stCondLst>
                              <p:cond delay="500"/>
                            </p:stCondLst>
                            <p:childTnLst>
                              <p:par>
                                <p:cTn id="140" presetID="9" presetClass="entr" presetSubtype="0" fill="hold" grpId="0" nodeType="afterEffect">
                                  <p:stCondLst>
                                    <p:cond delay="0"/>
                                  </p:stCondLst>
                                  <p:childTnLst>
                                    <p:set>
                                      <p:cBhvr>
                                        <p:cTn id="141" dur="1" fill="hold">
                                          <p:stCondLst>
                                            <p:cond delay="0"/>
                                          </p:stCondLst>
                                        </p:cTn>
                                        <p:tgtEl>
                                          <p:spTgt spid="85032"/>
                                        </p:tgtEl>
                                        <p:attrNameLst>
                                          <p:attrName>style.visibility</p:attrName>
                                        </p:attrNameLst>
                                      </p:cBhvr>
                                      <p:to>
                                        <p:strVal val="visible"/>
                                      </p:to>
                                    </p:set>
                                    <p:animEffect transition="in" filter="dissolve">
                                      <p:cBhvr>
                                        <p:cTn id="142" dur="500"/>
                                        <p:tgtEl>
                                          <p:spTgt spid="85032"/>
                                        </p:tgtEl>
                                      </p:cBhvr>
                                    </p:animEffect>
                                  </p:childTnLst>
                                </p:cTn>
                              </p:par>
                            </p:childTnLst>
                          </p:cTn>
                        </p:par>
                        <p:par>
                          <p:cTn id="143" fill="hold" nodeType="afterGroup">
                            <p:stCondLst>
                              <p:cond delay="1000"/>
                            </p:stCondLst>
                            <p:childTnLst>
                              <p:par>
                                <p:cTn id="144" presetID="9" presetClass="entr" presetSubtype="0" fill="hold" grpId="0" nodeType="afterEffect">
                                  <p:stCondLst>
                                    <p:cond delay="0"/>
                                  </p:stCondLst>
                                  <p:childTnLst>
                                    <p:set>
                                      <p:cBhvr>
                                        <p:cTn id="145" dur="1" fill="hold">
                                          <p:stCondLst>
                                            <p:cond delay="0"/>
                                          </p:stCondLst>
                                        </p:cTn>
                                        <p:tgtEl>
                                          <p:spTgt spid="85033"/>
                                        </p:tgtEl>
                                        <p:attrNameLst>
                                          <p:attrName>style.visibility</p:attrName>
                                        </p:attrNameLst>
                                      </p:cBhvr>
                                      <p:to>
                                        <p:strVal val="visible"/>
                                      </p:to>
                                    </p:set>
                                    <p:animEffect transition="in" filter="dissolve">
                                      <p:cBhvr>
                                        <p:cTn id="146" dur="500"/>
                                        <p:tgtEl>
                                          <p:spTgt spid="850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4" grpId="0" animBg="1"/>
      <p:bldP spid="84995" grpId="0" animBg="1"/>
      <p:bldP spid="84996" grpId="0" animBg="1"/>
      <p:bldP spid="84997" grpId="0" animBg="1"/>
      <p:bldP spid="84998" grpId="0" animBg="1" autoUpdateAnimBg="0"/>
      <p:bldP spid="84999" grpId="0" animBg="1" autoUpdateAnimBg="0"/>
      <p:bldP spid="85000" grpId="0" animBg="1" autoUpdateAnimBg="0"/>
      <p:bldP spid="85001" grpId="0" animBg="1" autoUpdateAnimBg="0"/>
      <p:bldP spid="85002" grpId="0" animBg="1" autoUpdateAnimBg="0"/>
      <p:bldP spid="85003" grpId="0" animBg="1" autoUpdateAnimBg="0"/>
      <p:bldP spid="85004" grpId="0" animBg="1" autoUpdateAnimBg="0"/>
      <p:bldP spid="85005" grpId="0" animBg="1" autoUpdateAnimBg="0"/>
      <p:bldP spid="85006" grpId="0" animBg="1" autoUpdateAnimBg="0"/>
      <p:bldP spid="85007" grpId="0" animBg="1"/>
      <p:bldP spid="85008" grpId="0" animBg="1"/>
      <p:bldP spid="85009" grpId="0" animBg="1"/>
      <p:bldP spid="85010" grpId="0" animBg="1"/>
      <p:bldP spid="85011" grpId="0" animBg="1"/>
      <p:bldP spid="85012" grpId="0" animBg="1"/>
      <p:bldP spid="85013" grpId="0" animBg="1"/>
      <p:bldP spid="85014" grpId="0" animBg="1"/>
      <p:bldP spid="85027" grpId="0" autoUpdateAnimBg="0"/>
      <p:bldP spid="85030" grpId="0" autoUpdateAnimBg="0"/>
      <p:bldP spid="85031" grpId="0" animBg="1" autoUpdateAnimBg="0"/>
      <p:bldP spid="85032" grpId="0" animBg="1" autoUpdateAnimBg="0"/>
      <p:bldP spid="85033" grpId="0" animBg="1"/>
      <p:bldP spid="85034" grpId="0" animBg="1"/>
      <p:bldP spid="85035"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ChangeArrowheads="1"/>
          </p:cNvSpPr>
          <p:nvPr/>
        </p:nvSpPr>
        <p:spPr bwMode="auto">
          <a:xfrm>
            <a:off x="1258888" y="4681538"/>
            <a:ext cx="4532312" cy="835025"/>
          </a:xfrm>
          <a:prstGeom prst="rect">
            <a:avLst/>
          </a:prstGeom>
          <a:solidFill>
            <a:srgbClr val="DDDDDD"/>
          </a:solidFill>
          <a:ln>
            <a:noFill/>
          </a:ln>
          <a:effectLst>
            <a:prstShdw prst="shdw17" dist="17961" dir="2700000">
              <a:srgbClr val="DDDDDD">
                <a:gamma/>
                <a:shade val="60000"/>
                <a:invGamma/>
              </a:srgbClr>
            </a:prst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endParaRPr lang="ja-JP" altLang="en-US"/>
          </a:p>
        </p:txBody>
      </p:sp>
      <p:sp>
        <p:nvSpPr>
          <p:cNvPr id="87043" name="Rectangle 3"/>
          <p:cNvSpPr>
            <a:spLocks noChangeArrowheads="1"/>
          </p:cNvSpPr>
          <p:nvPr/>
        </p:nvSpPr>
        <p:spPr bwMode="auto">
          <a:xfrm>
            <a:off x="1258888" y="836613"/>
            <a:ext cx="4532312" cy="3744912"/>
          </a:xfrm>
          <a:prstGeom prst="rect">
            <a:avLst/>
          </a:prstGeom>
          <a:solidFill>
            <a:srgbClr val="CCFF99"/>
          </a:solidFill>
          <a:ln>
            <a:noFill/>
          </a:ln>
          <a:effectLst>
            <a:prstShdw prst="shdw17" dist="17961" dir="2700000">
              <a:srgbClr val="CCFF99">
                <a:gamma/>
                <a:shade val="60000"/>
                <a:invGamma/>
              </a:srgbClr>
            </a:prst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endParaRPr lang="ja-JP" altLang="en-US"/>
          </a:p>
        </p:txBody>
      </p:sp>
      <p:sp>
        <p:nvSpPr>
          <p:cNvPr id="87044" name="Rectangle 4"/>
          <p:cNvSpPr>
            <a:spLocks noChangeArrowheads="1"/>
          </p:cNvSpPr>
          <p:nvPr/>
        </p:nvSpPr>
        <p:spPr bwMode="auto">
          <a:xfrm>
            <a:off x="1258888" y="6021388"/>
            <a:ext cx="4532312" cy="455612"/>
          </a:xfrm>
          <a:prstGeom prst="rect">
            <a:avLst/>
          </a:prstGeom>
          <a:solidFill>
            <a:srgbClr val="CCFF99"/>
          </a:solidFill>
          <a:ln>
            <a:noFill/>
          </a:ln>
          <a:effectLst>
            <a:prstShdw prst="shdw17" dist="17961" dir="2700000">
              <a:srgbClr val="CCFF99">
                <a:gamma/>
                <a:shade val="60000"/>
                <a:invGamma/>
              </a:srgbClr>
            </a:prst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endParaRPr lang="ja-JP" altLang="en-US"/>
          </a:p>
        </p:txBody>
      </p:sp>
      <p:sp>
        <p:nvSpPr>
          <p:cNvPr id="87045" name="Rectangle 5"/>
          <p:cNvSpPr>
            <a:spLocks noChangeArrowheads="1"/>
          </p:cNvSpPr>
          <p:nvPr/>
        </p:nvSpPr>
        <p:spPr bwMode="auto">
          <a:xfrm>
            <a:off x="1403350" y="981075"/>
            <a:ext cx="4248150" cy="2879725"/>
          </a:xfrm>
          <a:prstGeom prst="rect">
            <a:avLst/>
          </a:prstGeom>
          <a:solidFill>
            <a:srgbClr val="99FF66"/>
          </a:solidFill>
          <a:ln>
            <a:noFill/>
          </a:ln>
          <a:effectLst>
            <a:prstShdw prst="shdw17" dist="17961" dir="2700000">
              <a:srgbClr val="99FF66">
                <a:gamma/>
                <a:shade val="60000"/>
                <a:invGamma/>
              </a:srgbClr>
            </a:prst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endParaRPr lang="ja-JP" altLang="en-US"/>
          </a:p>
        </p:txBody>
      </p:sp>
      <p:sp>
        <p:nvSpPr>
          <p:cNvPr id="87046" name="Rectangle 6"/>
          <p:cNvSpPr>
            <a:spLocks noChangeArrowheads="1"/>
          </p:cNvSpPr>
          <p:nvPr/>
        </p:nvSpPr>
        <p:spPr bwMode="auto">
          <a:xfrm>
            <a:off x="1619250" y="2060575"/>
            <a:ext cx="3889375" cy="5969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a:latin typeface="Times New Roman" panose="02020603050405020304" pitchFamily="18" charset="0"/>
              </a:rPr>
              <a:t>Offer becomes effective</a:t>
            </a:r>
          </a:p>
          <a:p>
            <a:pPr algn="ctr"/>
            <a:r>
              <a:rPr lang="en-US" altLang="ja-JP">
                <a:latin typeface="Times New Roman" panose="02020603050405020304" pitchFamily="18" charset="0"/>
              </a:rPr>
              <a:t>←offer is reached</a:t>
            </a:r>
            <a:endParaRPr lang="en-US" altLang="ja-JP" sz="1600">
              <a:latin typeface="Times New Roman" panose="02020603050405020304" pitchFamily="18" charset="0"/>
            </a:endParaRPr>
          </a:p>
        </p:txBody>
      </p:sp>
      <p:sp>
        <p:nvSpPr>
          <p:cNvPr id="87047" name="Rectangle 7"/>
          <p:cNvSpPr>
            <a:spLocks noChangeArrowheads="1"/>
          </p:cNvSpPr>
          <p:nvPr/>
        </p:nvSpPr>
        <p:spPr bwMode="auto">
          <a:xfrm>
            <a:off x="1619250" y="6096000"/>
            <a:ext cx="3889375" cy="304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a:latin typeface="Times New Roman" panose="02020603050405020304" pitchFamily="18" charset="0"/>
              </a:rPr>
              <a:t>Contract is concluded</a:t>
            </a:r>
            <a:endParaRPr lang="en-US" altLang="ja-JP" sz="2400">
              <a:latin typeface="Times New Roman" panose="02020603050405020304" pitchFamily="18" charset="0"/>
            </a:endParaRPr>
          </a:p>
        </p:txBody>
      </p:sp>
      <p:sp>
        <p:nvSpPr>
          <p:cNvPr id="87048" name="Rectangle 8"/>
          <p:cNvSpPr>
            <a:spLocks noChangeArrowheads="1"/>
          </p:cNvSpPr>
          <p:nvPr/>
        </p:nvSpPr>
        <p:spPr bwMode="auto">
          <a:xfrm>
            <a:off x="1619250" y="3924300"/>
            <a:ext cx="3889375" cy="5842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a:latin typeface="Times New Roman" panose="02020603050405020304" pitchFamily="18" charset="0"/>
              </a:rPr>
              <a:t>Indication of intention is reached</a:t>
            </a:r>
          </a:p>
          <a:p>
            <a:pPr algn="ctr"/>
            <a:r>
              <a:rPr lang="en-US" altLang="ja-JP">
                <a:latin typeface="Times New Roman" panose="02020603050405020304" pitchFamily="18" charset="0"/>
              </a:rPr>
              <a:t>←It arrives in mailbox</a:t>
            </a:r>
            <a:endParaRPr lang="en-US" altLang="ja-JP" sz="2400">
              <a:latin typeface="Times New Roman" panose="02020603050405020304" pitchFamily="18" charset="0"/>
            </a:endParaRPr>
          </a:p>
        </p:txBody>
      </p:sp>
      <p:sp>
        <p:nvSpPr>
          <p:cNvPr id="87049" name="Rectangle 9"/>
          <p:cNvSpPr>
            <a:spLocks noChangeArrowheads="1"/>
          </p:cNvSpPr>
          <p:nvPr/>
        </p:nvSpPr>
        <p:spPr bwMode="auto">
          <a:xfrm>
            <a:off x="1619250" y="4767263"/>
            <a:ext cx="3889375" cy="304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a:latin typeface="Times New Roman" panose="02020603050405020304" pitchFamily="18" charset="0"/>
              </a:rPr>
              <a:t>Offer becomes effective</a:t>
            </a:r>
          </a:p>
        </p:txBody>
      </p:sp>
      <p:sp>
        <p:nvSpPr>
          <p:cNvPr id="87050" name="Rectangle 10"/>
          <p:cNvSpPr>
            <a:spLocks noChangeArrowheads="1"/>
          </p:cNvSpPr>
          <p:nvPr/>
        </p:nvSpPr>
        <p:spPr bwMode="auto">
          <a:xfrm>
            <a:off x="1619250" y="5138738"/>
            <a:ext cx="3889375" cy="3048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a:latin typeface="Times New Roman" panose="02020603050405020304" pitchFamily="18" charset="0"/>
              </a:rPr>
              <a:t>Offer arrives in mailbox</a:t>
            </a:r>
            <a:endParaRPr lang="en-US" altLang="ja-JP" sz="2400">
              <a:latin typeface="Times New Roman" panose="02020603050405020304" pitchFamily="18" charset="0"/>
            </a:endParaRPr>
          </a:p>
        </p:txBody>
      </p:sp>
      <p:sp>
        <p:nvSpPr>
          <p:cNvPr id="87051" name="Rectangle 11"/>
          <p:cNvSpPr>
            <a:spLocks noChangeArrowheads="1"/>
          </p:cNvSpPr>
          <p:nvPr/>
        </p:nvSpPr>
        <p:spPr bwMode="auto">
          <a:xfrm>
            <a:off x="1619250" y="5589588"/>
            <a:ext cx="3889375" cy="304800"/>
          </a:xfrm>
          <a:prstGeom prst="rect">
            <a:avLst/>
          </a:prstGeom>
          <a:solidFill>
            <a:schemeClr val="folHlink"/>
          </a:solidFill>
          <a:ln w="9525" cap="rnd">
            <a:solidFill>
              <a:schemeClr val="tx1"/>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sz="2400">
                <a:latin typeface="Times New Roman" panose="02020603050405020304" pitchFamily="18" charset="0"/>
              </a:rPr>
              <a:t>Event</a:t>
            </a:r>
          </a:p>
        </p:txBody>
      </p:sp>
      <p:sp>
        <p:nvSpPr>
          <p:cNvPr id="87052" name="Rectangle 12"/>
          <p:cNvSpPr>
            <a:spLocks noChangeArrowheads="1"/>
          </p:cNvSpPr>
          <p:nvPr/>
        </p:nvSpPr>
        <p:spPr bwMode="auto">
          <a:xfrm>
            <a:off x="1619250" y="2781300"/>
            <a:ext cx="3889375" cy="5715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a:latin typeface="Times New Roman" panose="02020603050405020304" pitchFamily="18" charset="0"/>
              </a:rPr>
              <a:t>Indication of intention becomes effective</a:t>
            </a:r>
          </a:p>
          <a:p>
            <a:pPr algn="ctr"/>
            <a:r>
              <a:rPr lang="en-US" altLang="ja-JP">
                <a:latin typeface="Times New Roman" panose="02020603050405020304" pitchFamily="18" charset="0"/>
              </a:rPr>
              <a:t>←It is reached</a:t>
            </a:r>
            <a:endParaRPr lang="en-US" altLang="ja-JP" sz="2400">
              <a:latin typeface="Times New Roman" panose="02020603050405020304" pitchFamily="18" charset="0"/>
            </a:endParaRPr>
          </a:p>
        </p:txBody>
      </p:sp>
      <p:sp>
        <p:nvSpPr>
          <p:cNvPr id="87053" name="Rectangle 13"/>
          <p:cNvSpPr>
            <a:spLocks noChangeArrowheads="1"/>
          </p:cNvSpPr>
          <p:nvPr/>
        </p:nvSpPr>
        <p:spPr bwMode="auto">
          <a:xfrm>
            <a:off x="1619250" y="1066800"/>
            <a:ext cx="3889375" cy="849313"/>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a:latin typeface="Times New Roman" panose="02020603050405020304" pitchFamily="18" charset="0"/>
              </a:rPr>
              <a:t>Contract is concluded</a:t>
            </a:r>
          </a:p>
          <a:p>
            <a:pPr algn="ctr"/>
            <a:r>
              <a:rPr lang="en-US" altLang="ja-JP">
                <a:latin typeface="Times New Roman" panose="02020603050405020304" pitchFamily="18" charset="0"/>
              </a:rPr>
              <a:t>←Offer becomes effective</a:t>
            </a:r>
          </a:p>
          <a:p>
            <a:pPr algn="ctr"/>
            <a:r>
              <a:rPr lang="en-US" altLang="ja-JP">
                <a:latin typeface="Times New Roman" panose="02020603050405020304" pitchFamily="18" charset="0"/>
              </a:rPr>
              <a:t>&amp; Acceptance becomes effective</a:t>
            </a:r>
          </a:p>
        </p:txBody>
      </p:sp>
      <p:sp>
        <p:nvSpPr>
          <p:cNvPr id="87054" name="Rectangle 14"/>
          <p:cNvSpPr>
            <a:spLocks noChangeArrowheads="1"/>
          </p:cNvSpPr>
          <p:nvPr/>
        </p:nvSpPr>
        <p:spPr bwMode="auto">
          <a:xfrm>
            <a:off x="1619250" y="3484563"/>
            <a:ext cx="3889375" cy="3048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ja-JP">
                <a:latin typeface="Times New Roman" panose="02020603050405020304" pitchFamily="18" charset="0"/>
              </a:rPr>
              <a:t>Indication of intention ←Offer</a:t>
            </a:r>
            <a:endParaRPr lang="en-US" altLang="ja-JP" sz="2400">
              <a:latin typeface="Times New Roman" panose="02020603050405020304" pitchFamily="18" charset="0"/>
            </a:endParaRPr>
          </a:p>
        </p:txBody>
      </p:sp>
      <p:sp>
        <p:nvSpPr>
          <p:cNvPr id="87055" name="Line 15"/>
          <p:cNvSpPr>
            <a:spLocks noChangeShapeType="1"/>
          </p:cNvSpPr>
          <p:nvPr/>
        </p:nvSpPr>
        <p:spPr bwMode="auto">
          <a:xfrm flipH="1">
            <a:off x="914400" y="2349500"/>
            <a:ext cx="70485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7056" name="Line 16"/>
          <p:cNvSpPr>
            <a:spLocks noChangeShapeType="1"/>
          </p:cNvSpPr>
          <p:nvPr/>
        </p:nvSpPr>
        <p:spPr bwMode="auto">
          <a:xfrm>
            <a:off x="914400" y="2349500"/>
            <a:ext cx="0" cy="19939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7057" name="Line 17"/>
          <p:cNvSpPr>
            <a:spLocks noChangeShapeType="1"/>
          </p:cNvSpPr>
          <p:nvPr/>
        </p:nvSpPr>
        <p:spPr bwMode="auto">
          <a:xfrm flipH="1">
            <a:off x="914400" y="6248400"/>
            <a:ext cx="704850" cy="0"/>
          </a:xfrm>
          <a:prstGeom prst="line">
            <a:avLst/>
          </a:prstGeom>
          <a:noFill/>
          <a:ln w="28575">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7058" name="Line 18"/>
          <p:cNvSpPr>
            <a:spLocks noChangeShapeType="1"/>
          </p:cNvSpPr>
          <p:nvPr/>
        </p:nvSpPr>
        <p:spPr bwMode="auto">
          <a:xfrm flipH="1">
            <a:off x="914400" y="5013325"/>
            <a:ext cx="70485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7059" name="Line 19"/>
          <p:cNvSpPr>
            <a:spLocks noChangeShapeType="1"/>
          </p:cNvSpPr>
          <p:nvPr/>
        </p:nvSpPr>
        <p:spPr bwMode="auto">
          <a:xfrm flipH="1">
            <a:off x="1116013" y="3068638"/>
            <a:ext cx="503237"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7060" name="Line 20"/>
          <p:cNvSpPr>
            <a:spLocks noChangeShapeType="1"/>
          </p:cNvSpPr>
          <p:nvPr/>
        </p:nvSpPr>
        <p:spPr bwMode="auto">
          <a:xfrm>
            <a:off x="1116013" y="3068638"/>
            <a:ext cx="0" cy="223202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7061" name="Line 21"/>
          <p:cNvSpPr>
            <a:spLocks noChangeShapeType="1"/>
          </p:cNvSpPr>
          <p:nvPr/>
        </p:nvSpPr>
        <p:spPr bwMode="auto">
          <a:xfrm flipH="1">
            <a:off x="1116013" y="5300663"/>
            <a:ext cx="503237"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7062" name="Line 22"/>
          <p:cNvSpPr>
            <a:spLocks noChangeShapeType="1"/>
          </p:cNvSpPr>
          <p:nvPr/>
        </p:nvSpPr>
        <p:spPr bwMode="auto">
          <a:xfrm flipH="1">
            <a:off x="1116013" y="4868863"/>
            <a:ext cx="503237" cy="0"/>
          </a:xfrm>
          <a:prstGeom prst="line">
            <a:avLst/>
          </a:prstGeom>
          <a:noFill/>
          <a:ln w="9525">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grpSp>
        <p:nvGrpSpPr>
          <p:cNvPr id="87063" name="Group 23"/>
          <p:cNvGrpSpPr>
            <a:grpSpLocks/>
          </p:cNvGrpSpPr>
          <p:nvPr/>
        </p:nvGrpSpPr>
        <p:grpSpPr bwMode="auto">
          <a:xfrm>
            <a:off x="5486400" y="3124200"/>
            <a:ext cx="1066800" cy="336550"/>
            <a:chOff x="3456" y="1968"/>
            <a:chExt cx="672" cy="212"/>
          </a:xfrm>
        </p:grpSpPr>
        <p:sp>
          <p:nvSpPr>
            <p:cNvPr id="87064" name="Line 24"/>
            <p:cNvSpPr>
              <a:spLocks noChangeShapeType="1"/>
            </p:cNvSpPr>
            <p:nvPr/>
          </p:nvSpPr>
          <p:spPr bwMode="auto">
            <a:xfrm>
              <a:off x="3456" y="2160"/>
              <a:ext cx="672" cy="0"/>
            </a:xfrm>
            <a:prstGeom prst="line">
              <a:avLst/>
            </a:prstGeom>
            <a:noFill/>
            <a:ln w="9525">
              <a:solidFill>
                <a:schemeClr val="tx1"/>
              </a:solidFill>
              <a:prstDash val="dash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7065" name="Text Box 25"/>
            <p:cNvSpPr txBox="1">
              <a:spLocks noChangeArrowheads="1"/>
            </p:cNvSpPr>
            <p:nvPr/>
          </p:nvSpPr>
          <p:spPr bwMode="auto">
            <a:xfrm>
              <a:off x="3593" y="1968"/>
              <a:ext cx="486"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50000"/>
                </a:spcBef>
              </a:pPr>
              <a:r>
                <a:rPr lang="en-US" altLang="ja-JP" sz="1600" b="1">
                  <a:latin typeface="Times New Roman" panose="02020603050405020304" pitchFamily="18" charset="0"/>
                </a:rPr>
                <a:t>Create</a:t>
              </a:r>
              <a:endParaRPr lang="en-US" altLang="ja-JP" sz="2000" b="1">
                <a:latin typeface="Times New Roman" panose="02020603050405020304" pitchFamily="18" charset="0"/>
              </a:endParaRPr>
            </a:p>
          </p:txBody>
        </p:sp>
      </p:grpSp>
      <p:grpSp>
        <p:nvGrpSpPr>
          <p:cNvPr id="87066" name="Group 26"/>
          <p:cNvGrpSpPr>
            <a:grpSpLocks/>
          </p:cNvGrpSpPr>
          <p:nvPr/>
        </p:nvGrpSpPr>
        <p:grpSpPr bwMode="auto">
          <a:xfrm>
            <a:off x="5486400" y="3962400"/>
            <a:ext cx="1066800" cy="336550"/>
            <a:chOff x="3456" y="2496"/>
            <a:chExt cx="672" cy="212"/>
          </a:xfrm>
        </p:grpSpPr>
        <p:sp>
          <p:nvSpPr>
            <p:cNvPr id="87067" name="Line 27"/>
            <p:cNvSpPr>
              <a:spLocks noChangeShapeType="1"/>
            </p:cNvSpPr>
            <p:nvPr/>
          </p:nvSpPr>
          <p:spPr bwMode="auto">
            <a:xfrm>
              <a:off x="3456" y="2688"/>
              <a:ext cx="672" cy="0"/>
            </a:xfrm>
            <a:prstGeom prst="line">
              <a:avLst/>
            </a:prstGeom>
            <a:noFill/>
            <a:ln w="9525">
              <a:solidFill>
                <a:schemeClr val="tx1"/>
              </a:solidFill>
              <a:prstDash val="dash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7068" name="Text Box 28"/>
            <p:cNvSpPr txBox="1">
              <a:spLocks noChangeArrowheads="1"/>
            </p:cNvSpPr>
            <p:nvPr/>
          </p:nvSpPr>
          <p:spPr bwMode="auto">
            <a:xfrm>
              <a:off x="3594" y="2496"/>
              <a:ext cx="486"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50000"/>
                </a:spcBef>
              </a:pPr>
              <a:r>
                <a:rPr lang="en-US" altLang="ja-JP" sz="1600" b="1">
                  <a:latin typeface="Times New Roman" panose="02020603050405020304" pitchFamily="18" charset="0"/>
                </a:rPr>
                <a:t>Create</a:t>
              </a:r>
              <a:endParaRPr lang="en-US" altLang="ja-JP" sz="2000" b="1">
                <a:latin typeface="Times New Roman" panose="02020603050405020304" pitchFamily="18" charset="0"/>
              </a:endParaRPr>
            </a:p>
          </p:txBody>
        </p:sp>
      </p:grpSp>
      <p:grpSp>
        <p:nvGrpSpPr>
          <p:cNvPr id="87069" name="Group 29"/>
          <p:cNvGrpSpPr>
            <a:grpSpLocks/>
          </p:cNvGrpSpPr>
          <p:nvPr/>
        </p:nvGrpSpPr>
        <p:grpSpPr bwMode="auto">
          <a:xfrm>
            <a:off x="5486400" y="4495800"/>
            <a:ext cx="1066800" cy="336550"/>
            <a:chOff x="3456" y="2832"/>
            <a:chExt cx="672" cy="212"/>
          </a:xfrm>
        </p:grpSpPr>
        <p:sp>
          <p:nvSpPr>
            <p:cNvPr id="87070" name="Line 30"/>
            <p:cNvSpPr>
              <a:spLocks noChangeShapeType="1"/>
            </p:cNvSpPr>
            <p:nvPr/>
          </p:nvSpPr>
          <p:spPr bwMode="auto">
            <a:xfrm>
              <a:off x="3456" y="3024"/>
              <a:ext cx="672" cy="0"/>
            </a:xfrm>
            <a:prstGeom prst="line">
              <a:avLst/>
            </a:prstGeom>
            <a:noFill/>
            <a:ln w="9525">
              <a:solidFill>
                <a:schemeClr val="tx1"/>
              </a:solidFill>
              <a:prstDash val="dash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7071" name="Text Box 31"/>
            <p:cNvSpPr txBox="1">
              <a:spLocks noChangeArrowheads="1"/>
            </p:cNvSpPr>
            <p:nvPr/>
          </p:nvSpPr>
          <p:spPr bwMode="auto">
            <a:xfrm>
              <a:off x="3594" y="2832"/>
              <a:ext cx="486"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50000"/>
                </a:spcBef>
              </a:pPr>
              <a:r>
                <a:rPr lang="en-US" altLang="ja-JP" sz="1600" b="1">
                  <a:latin typeface="Times New Roman" panose="02020603050405020304" pitchFamily="18" charset="0"/>
                </a:rPr>
                <a:t>Create</a:t>
              </a:r>
              <a:endParaRPr lang="en-US" altLang="ja-JP" sz="2000" b="1">
                <a:latin typeface="Times New Roman" panose="02020603050405020304" pitchFamily="18" charset="0"/>
              </a:endParaRPr>
            </a:p>
          </p:txBody>
        </p:sp>
      </p:grpSp>
      <p:grpSp>
        <p:nvGrpSpPr>
          <p:cNvPr id="87072" name="Group 32"/>
          <p:cNvGrpSpPr>
            <a:grpSpLocks/>
          </p:cNvGrpSpPr>
          <p:nvPr/>
        </p:nvGrpSpPr>
        <p:grpSpPr bwMode="auto">
          <a:xfrm>
            <a:off x="5486400" y="5867400"/>
            <a:ext cx="1066800" cy="381000"/>
            <a:chOff x="3456" y="3696"/>
            <a:chExt cx="672" cy="240"/>
          </a:xfrm>
        </p:grpSpPr>
        <p:sp>
          <p:nvSpPr>
            <p:cNvPr id="87073" name="Line 33"/>
            <p:cNvSpPr>
              <a:spLocks noChangeShapeType="1"/>
            </p:cNvSpPr>
            <p:nvPr/>
          </p:nvSpPr>
          <p:spPr bwMode="auto">
            <a:xfrm>
              <a:off x="3456" y="3936"/>
              <a:ext cx="672" cy="0"/>
            </a:xfrm>
            <a:prstGeom prst="line">
              <a:avLst/>
            </a:prstGeom>
            <a:noFill/>
            <a:ln w="9525">
              <a:solidFill>
                <a:schemeClr val="tx1"/>
              </a:solidFill>
              <a:prstDash val="dash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7074" name="Text Box 34"/>
            <p:cNvSpPr txBox="1">
              <a:spLocks noChangeArrowheads="1"/>
            </p:cNvSpPr>
            <p:nvPr/>
          </p:nvSpPr>
          <p:spPr bwMode="auto">
            <a:xfrm>
              <a:off x="3594" y="3696"/>
              <a:ext cx="486"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50000"/>
                </a:spcBef>
              </a:pPr>
              <a:r>
                <a:rPr lang="en-US" altLang="ja-JP" sz="1600" b="1">
                  <a:latin typeface="Times New Roman" panose="02020603050405020304" pitchFamily="18" charset="0"/>
                </a:rPr>
                <a:t>Create</a:t>
              </a:r>
              <a:endParaRPr lang="en-US" altLang="ja-JP" sz="2000" b="1">
                <a:latin typeface="Times New Roman" panose="02020603050405020304" pitchFamily="18" charset="0"/>
              </a:endParaRPr>
            </a:p>
          </p:txBody>
        </p:sp>
      </p:grpSp>
      <p:sp>
        <p:nvSpPr>
          <p:cNvPr id="87075" name="Text Box 35"/>
          <p:cNvSpPr txBox="1">
            <a:spLocks noChangeArrowheads="1"/>
          </p:cNvSpPr>
          <p:nvPr/>
        </p:nvSpPr>
        <p:spPr bwMode="auto">
          <a:xfrm>
            <a:off x="6553200" y="2549525"/>
            <a:ext cx="611188" cy="41894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spAutoFit/>
          </a:bodyPr>
          <a:lstStyle/>
          <a:p>
            <a:pPr algn="ctr">
              <a:spcBef>
                <a:spcPct val="50000"/>
              </a:spcBef>
            </a:pPr>
            <a:r>
              <a:rPr lang="en-US" altLang="ja-JP" sz="2800" b="1">
                <a:latin typeface="Times New Roman" panose="02020603050405020304" pitchFamily="18" charset="0"/>
              </a:rPr>
              <a:t>Reasoning of legal creation</a:t>
            </a:r>
            <a:endParaRPr lang="en-US" altLang="ja-JP" sz="2000" b="1">
              <a:latin typeface="Times New Roman" panose="02020603050405020304" pitchFamily="18" charset="0"/>
            </a:endParaRPr>
          </a:p>
        </p:txBody>
      </p:sp>
      <p:cxnSp>
        <p:nvCxnSpPr>
          <p:cNvPr id="87076" name="AutoShape 36"/>
          <p:cNvCxnSpPr>
            <a:cxnSpLocks noChangeShapeType="1"/>
          </p:cNvCxnSpPr>
          <p:nvPr/>
        </p:nvCxnSpPr>
        <p:spPr bwMode="auto">
          <a:xfrm flipV="1">
            <a:off x="5791200" y="2362200"/>
            <a:ext cx="1588" cy="2171700"/>
          </a:xfrm>
          <a:prstGeom prst="curvedConnector3">
            <a:avLst>
              <a:gd name="adj1" fmla="val 51400000"/>
            </a:avLst>
          </a:prstGeom>
          <a:noFill/>
          <a:ln w="19050">
            <a:solidFill>
              <a:schemeClr val="tx1"/>
            </a:solidFill>
            <a:prstDash val="dash"/>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7077" name="Rectangle 37"/>
          <p:cNvSpPr>
            <a:spLocks noGrp="1" noChangeArrowheads="1"/>
          </p:cNvSpPr>
          <p:nvPr>
            <p:ph type="title"/>
          </p:nvPr>
        </p:nvSpPr>
        <p:spPr>
          <a:xfrm>
            <a:off x="250825" y="228600"/>
            <a:ext cx="8642350" cy="533400"/>
          </a:xfrm>
        </p:spPr>
        <p:txBody>
          <a:bodyPr/>
          <a:lstStyle/>
          <a:p>
            <a:r>
              <a:rPr lang="en-US" altLang="ja-JP" sz="2000" u="sng"/>
              <a:t>Legal Reasoning Structure</a:t>
            </a:r>
            <a:r>
              <a:rPr lang="en-US" altLang="ja-JP" sz="2800"/>
              <a:t>– Example of Concluding Contracts</a:t>
            </a:r>
          </a:p>
        </p:txBody>
      </p:sp>
      <p:sp>
        <p:nvSpPr>
          <p:cNvPr id="87078" name="Text Box 38"/>
          <p:cNvSpPr txBox="1">
            <a:spLocks noChangeArrowheads="1"/>
          </p:cNvSpPr>
          <p:nvPr/>
        </p:nvSpPr>
        <p:spPr bwMode="auto">
          <a:xfrm>
            <a:off x="5829300" y="1812925"/>
            <a:ext cx="1393825" cy="623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spcBef>
                <a:spcPct val="50000"/>
              </a:spcBef>
            </a:pPr>
            <a:r>
              <a:rPr lang="en-US" altLang="ja-JP" sz="1400" b="1">
                <a:latin typeface="Times New Roman" panose="02020603050405020304" pitchFamily="18" charset="0"/>
              </a:rPr>
              <a:t>Back and</a:t>
            </a:r>
          </a:p>
          <a:p>
            <a:pPr algn="ctr">
              <a:spcBef>
                <a:spcPct val="50000"/>
              </a:spcBef>
            </a:pPr>
            <a:r>
              <a:rPr lang="en-US" altLang="ja-JP" sz="1400" b="1">
                <a:latin typeface="Times New Roman" panose="02020603050405020304" pitchFamily="18" charset="0"/>
              </a:rPr>
              <a:t> forth viewing</a:t>
            </a:r>
            <a:endParaRPr lang="en-US" altLang="ja-JP" b="1">
              <a:latin typeface="Times New Roman" panose="02020603050405020304" pitchFamily="18" charset="0"/>
            </a:endParaRPr>
          </a:p>
        </p:txBody>
      </p:sp>
      <p:sp>
        <p:nvSpPr>
          <p:cNvPr id="87079" name="Oval 39"/>
          <p:cNvSpPr>
            <a:spLocks noChangeArrowheads="1"/>
          </p:cNvSpPr>
          <p:nvPr/>
        </p:nvSpPr>
        <p:spPr bwMode="auto">
          <a:xfrm>
            <a:off x="7162800" y="1676400"/>
            <a:ext cx="1585913" cy="685800"/>
          </a:xfrm>
          <a:prstGeom prst="ellipse">
            <a:avLst/>
          </a:prstGeom>
          <a:solidFill>
            <a:schemeClr val="hlink"/>
          </a:solidFill>
          <a:ln w="9525">
            <a:solidFill>
              <a:schemeClr val="tx1"/>
            </a:solidFill>
            <a:round/>
            <a:headEnd/>
            <a:tailEnd/>
          </a:ln>
          <a:effectLst>
            <a:outerShdw dist="107763" dir="2700000" algn="ctr" rotWithShape="0">
              <a:schemeClr val="bg2"/>
            </a:outerShdw>
          </a:effectLst>
        </p:spPr>
        <p:txBody>
          <a:bodyPr wrap="none" anchor="ctr"/>
          <a:lstStyle/>
          <a:p>
            <a:pPr algn="ctr"/>
            <a:r>
              <a:rPr lang="en-US" altLang="ja-JP" b="1">
                <a:latin typeface="Times New Roman" panose="02020603050405020304" pitchFamily="18" charset="0"/>
              </a:rPr>
              <a:t>Purpose of law</a:t>
            </a:r>
            <a:endParaRPr lang="en-US" altLang="ja-JP" sz="2000" b="1">
              <a:latin typeface="Times New Roman" panose="02020603050405020304" pitchFamily="18" charset="0"/>
            </a:endParaRPr>
          </a:p>
        </p:txBody>
      </p:sp>
      <p:sp>
        <p:nvSpPr>
          <p:cNvPr id="87080" name="Oval 40"/>
          <p:cNvSpPr>
            <a:spLocks noChangeArrowheads="1"/>
          </p:cNvSpPr>
          <p:nvPr/>
        </p:nvSpPr>
        <p:spPr bwMode="auto">
          <a:xfrm>
            <a:off x="7162800" y="5562600"/>
            <a:ext cx="1657350" cy="685800"/>
          </a:xfrm>
          <a:prstGeom prst="ellipse">
            <a:avLst/>
          </a:prstGeom>
          <a:solidFill>
            <a:schemeClr val="hlink"/>
          </a:solidFill>
          <a:ln w="9525">
            <a:solidFill>
              <a:schemeClr val="tx1"/>
            </a:solidFill>
            <a:round/>
            <a:headEnd/>
            <a:tailEnd/>
          </a:ln>
          <a:effectLst>
            <a:outerShdw dist="107763" dir="2700000" algn="ctr" rotWithShape="0">
              <a:schemeClr val="bg2"/>
            </a:outerShdw>
          </a:effectLst>
        </p:spPr>
        <p:txBody>
          <a:bodyPr wrap="none" anchor="ctr"/>
          <a:lstStyle/>
          <a:p>
            <a:pPr algn="ctr"/>
            <a:r>
              <a:rPr lang="en-US" altLang="ja-JP" b="1">
                <a:latin typeface="Times New Roman" panose="02020603050405020304" pitchFamily="18" charset="0"/>
              </a:rPr>
              <a:t>Concrete justice</a:t>
            </a:r>
            <a:endParaRPr lang="en-US" altLang="ja-JP" sz="2000" b="1">
              <a:latin typeface="Times New Roman" panose="02020603050405020304" pitchFamily="18" charset="0"/>
            </a:endParaRPr>
          </a:p>
        </p:txBody>
      </p:sp>
      <p:sp>
        <p:nvSpPr>
          <p:cNvPr id="87081" name="AutoShape 41"/>
          <p:cNvSpPr>
            <a:spLocks noChangeArrowheads="1"/>
          </p:cNvSpPr>
          <p:nvPr/>
        </p:nvSpPr>
        <p:spPr bwMode="auto">
          <a:xfrm>
            <a:off x="7796213" y="2362200"/>
            <a:ext cx="304800" cy="3200400"/>
          </a:xfrm>
          <a:prstGeom prst="upDownArrow">
            <a:avLst>
              <a:gd name="adj1" fmla="val 39583"/>
              <a:gd name="adj2" fmla="val 110396"/>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7082" name="Line 42"/>
          <p:cNvSpPr>
            <a:spLocks noChangeShapeType="1"/>
          </p:cNvSpPr>
          <p:nvPr/>
        </p:nvSpPr>
        <p:spPr bwMode="auto">
          <a:xfrm>
            <a:off x="914400" y="4343400"/>
            <a:ext cx="0" cy="19050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87083" name="Text Box 43"/>
          <p:cNvSpPr txBox="1">
            <a:spLocks noChangeArrowheads="1"/>
          </p:cNvSpPr>
          <p:nvPr/>
        </p:nvSpPr>
        <p:spPr bwMode="auto">
          <a:xfrm rot="-10800000">
            <a:off x="360363" y="1700213"/>
            <a:ext cx="611187" cy="4765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nchor="ctr">
            <a:spAutoFit/>
          </a:bodyPr>
          <a:lstStyle/>
          <a:p>
            <a:pPr algn="ctr">
              <a:spcBef>
                <a:spcPct val="50000"/>
              </a:spcBef>
            </a:pPr>
            <a:r>
              <a:rPr lang="en-US" altLang="ja-JP" sz="2800" b="1">
                <a:latin typeface="Times New Roman" panose="02020603050405020304" pitchFamily="18" charset="0"/>
              </a:rPr>
              <a:t>Reasoning of legal justification</a:t>
            </a:r>
            <a:endParaRPr lang="en-US" altLang="ja-JP" sz="2000" b="1">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7083"/>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grpId="0" nodeType="afterEffect">
                                  <p:stCondLst>
                                    <p:cond delay="1000"/>
                                  </p:stCondLst>
                                  <p:childTnLst>
                                    <p:set>
                                      <p:cBhvr>
                                        <p:cTn id="9" dur="1" fill="hold">
                                          <p:stCondLst>
                                            <p:cond delay="499"/>
                                          </p:stCondLst>
                                        </p:cTn>
                                        <p:tgtEl>
                                          <p:spTgt spid="87075"/>
                                        </p:tgtEl>
                                        <p:attrNameLst>
                                          <p:attrName>style.visibility</p:attrName>
                                        </p:attrNameLst>
                                      </p:cBhvr>
                                      <p:to>
                                        <p:strVal val="visible"/>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9" presetClass="entr" presetSubtype="0" fill="hold" grpId="0" nodeType="clickEffect">
                                  <p:stCondLst>
                                    <p:cond delay="0"/>
                                  </p:stCondLst>
                                  <p:childTnLst>
                                    <p:set>
                                      <p:cBhvr>
                                        <p:cTn id="13" dur="1" fill="hold">
                                          <p:stCondLst>
                                            <p:cond delay="0"/>
                                          </p:stCondLst>
                                        </p:cTn>
                                        <p:tgtEl>
                                          <p:spTgt spid="87051"/>
                                        </p:tgtEl>
                                        <p:attrNameLst>
                                          <p:attrName>style.visibility</p:attrName>
                                        </p:attrNameLst>
                                      </p:cBhvr>
                                      <p:to>
                                        <p:strVal val="visible"/>
                                      </p:to>
                                    </p:set>
                                    <p:animEffect transition="in" filter="dissolve">
                                      <p:cBhvr>
                                        <p:cTn id="14" dur="500"/>
                                        <p:tgtEl>
                                          <p:spTgt spid="87051"/>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87050"/>
                                        </p:tgtEl>
                                        <p:attrNameLst>
                                          <p:attrName>style.visibility</p:attrName>
                                        </p:attrNameLst>
                                      </p:cBhvr>
                                      <p:to>
                                        <p:strVal val="visible"/>
                                      </p:to>
                                    </p:set>
                                    <p:anim calcmode="lin" valueType="num">
                                      <p:cBhvr additive="base">
                                        <p:cTn id="19" dur="500" fill="hold"/>
                                        <p:tgtEl>
                                          <p:spTgt spid="87050"/>
                                        </p:tgtEl>
                                        <p:attrNameLst>
                                          <p:attrName>ppt_x</p:attrName>
                                        </p:attrNameLst>
                                      </p:cBhvr>
                                      <p:tavLst>
                                        <p:tav tm="0">
                                          <p:val>
                                            <p:strVal val="1+#ppt_w/2"/>
                                          </p:val>
                                        </p:tav>
                                        <p:tav tm="100000">
                                          <p:val>
                                            <p:strVal val="#ppt_x"/>
                                          </p:val>
                                        </p:tav>
                                      </p:tavLst>
                                    </p:anim>
                                    <p:anim calcmode="lin" valueType="num">
                                      <p:cBhvr additive="base">
                                        <p:cTn id="20" dur="500" fill="hold"/>
                                        <p:tgtEl>
                                          <p:spTgt spid="87050"/>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500"/>
                            </p:stCondLst>
                            <p:childTnLst>
                              <p:par>
                                <p:cTn id="22" presetID="2" presetClass="entr" presetSubtype="2" fill="hold" nodeType="afterEffect">
                                  <p:stCondLst>
                                    <p:cond delay="0"/>
                                  </p:stCondLst>
                                  <p:childTnLst>
                                    <p:set>
                                      <p:cBhvr>
                                        <p:cTn id="23" dur="1" fill="hold">
                                          <p:stCondLst>
                                            <p:cond delay="0"/>
                                          </p:stCondLst>
                                        </p:cTn>
                                        <p:tgtEl>
                                          <p:spTgt spid="87069"/>
                                        </p:tgtEl>
                                        <p:attrNameLst>
                                          <p:attrName>style.visibility</p:attrName>
                                        </p:attrNameLst>
                                      </p:cBhvr>
                                      <p:to>
                                        <p:strVal val="visible"/>
                                      </p:to>
                                    </p:set>
                                    <p:anim calcmode="lin" valueType="num">
                                      <p:cBhvr additive="base">
                                        <p:cTn id="24" dur="500" fill="hold"/>
                                        <p:tgtEl>
                                          <p:spTgt spid="87069"/>
                                        </p:tgtEl>
                                        <p:attrNameLst>
                                          <p:attrName>ppt_x</p:attrName>
                                        </p:attrNameLst>
                                      </p:cBhvr>
                                      <p:tavLst>
                                        <p:tav tm="0">
                                          <p:val>
                                            <p:strVal val="1+#ppt_w/2"/>
                                          </p:val>
                                        </p:tav>
                                        <p:tav tm="100000">
                                          <p:val>
                                            <p:strVal val="#ppt_x"/>
                                          </p:val>
                                        </p:tav>
                                      </p:tavLst>
                                    </p:anim>
                                    <p:anim calcmode="lin" valueType="num">
                                      <p:cBhvr additive="base">
                                        <p:cTn id="25" dur="500" fill="hold"/>
                                        <p:tgtEl>
                                          <p:spTgt spid="87069"/>
                                        </p:tgtEl>
                                        <p:attrNameLst>
                                          <p:attrName>ppt_y</p:attrName>
                                        </p:attrNameLst>
                                      </p:cBhvr>
                                      <p:tavLst>
                                        <p:tav tm="0">
                                          <p:val>
                                            <p:strVal val="#ppt_y"/>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ntr" presetSubtype="0" fill="hold" grpId="0" nodeType="clickEffect">
                                  <p:stCondLst>
                                    <p:cond delay="0"/>
                                  </p:stCondLst>
                                  <p:childTnLst>
                                    <p:set>
                                      <p:cBhvr>
                                        <p:cTn id="29" dur="1" fill="hold">
                                          <p:stCondLst>
                                            <p:cond delay="499"/>
                                          </p:stCondLst>
                                        </p:cTn>
                                        <p:tgtEl>
                                          <p:spTgt spid="87046"/>
                                        </p:tgtEl>
                                        <p:attrNameLst>
                                          <p:attrName>style.visibility</p:attrName>
                                        </p:attrNameLst>
                                      </p:cBhvr>
                                      <p:to>
                                        <p:strVal val="visible"/>
                                      </p:to>
                                    </p:set>
                                  </p:childTnLst>
                                </p:cTn>
                              </p:par>
                            </p:childTnLst>
                          </p:cTn>
                        </p:par>
                      </p:childTnLst>
                    </p:cTn>
                  </p:par>
                  <p:par>
                    <p:cTn id="30" fill="hold" nodeType="clickPar">
                      <p:stCondLst>
                        <p:cond delay="indefinite"/>
                      </p:stCondLst>
                      <p:childTnLst>
                        <p:par>
                          <p:cTn id="31" fill="hold" nodeType="withGroup">
                            <p:stCondLst>
                              <p:cond delay="0"/>
                            </p:stCondLst>
                            <p:childTnLst>
                              <p:par>
                                <p:cTn id="32" presetID="1" presetClass="entr" presetSubtype="0" fill="hold" grpId="0" nodeType="clickEffect">
                                  <p:stCondLst>
                                    <p:cond delay="0"/>
                                  </p:stCondLst>
                                  <p:childTnLst>
                                    <p:set>
                                      <p:cBhvr>
                                        <p:cTn id="33" dur="1" fill="hold">
                                          <p:stCondLst>
                                            <p:cond delay="499"/>
                                          </p:stCondLst>
                                        </p:cTn>
                                        <p:tgtEl>
                                          <p:spTgt spid="87053"/>
                                        </p:tgtEl>
                                        <p:attrNameLst>
                                          <p:attrName>style.visibility</p:attrName>
                                        </p:attrNameLst>
                                      </p:cBhvr>
                                      <p:to>
                                        <p:strVal val="visible"/>
                                      </p:to>
                                    </p:set>
                                  </p:childTnLst>
                                </p:cTn>
                              </p:par>
                            </p:childTnLst>
                          </p:cTn>
                        </p:par>
                        <p:par>
                          <p:cTn id="34" fill="hold" nodeType="afterGroup">
                            <p:stCondLst>
                              <p:cond delay="500"/>
                            </p:stCondLst>
                            <p:childTnLst>
                              <p:par>
                                <p:cTn id="35" presetID="1" presetClass="entr" presetSubtype="0" fill="hold" grpId="0" nodeType="afterEffect">
                                  <p:stCondLst>
                                    <p:cond delay="0"/>
                                  </p:stCondLst>
                                  <p:childTnLst>
                                    <p:set>
                                      <p:cBhvr>
                                        <p:cTn id="36" dur="1" fill="hold">
                                          <p:stCondLst>
                                            <p:cond delay="499"/>
                                          </p:stCondLst>
                                        </p:cTn>
                                        <p:tgtEl>
                                          <p:spTgt spid="87054"/>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2" fill="hold" grpId="0" nodeType="clickEffect">
                                  <p:stCondLst>
                                    <p:cond delay="0"/>
                                  </p:stCondLst>
                                  <p:childTnLst>
                                    <p:set>
                                      <p:cBhvr>
                                        <p:cTn id="40" dur="1" fill="hold">
                                          <p:stCondLst>
                                            <p:cond delay="0"/>
                                          </p:stCondLst>
                                        </p:cTn>
                                        <p:tgtEl>
                                          <p:spTgt spid="87052"/>
                                        </p:tgtEl>
                                        <p:attrNameLst>
                                          <p:attrName>style.visibility</p:attrName>
                                        </p:attrNameLst>
                                      </p:cBhvr>
                                      <p:to>
                                        <p:strVal val="visible"/>
                                      </p:to>
                                    </p:set>
                                    <p:anim calcmode="lin" valueType="num">
                                      <p:cBhvr additive="base">
                                        <p:cTn id="41" dur="500" fill="hold"/>
                                        <p:tgtEl>
                                          <p:spTgt spid="87052"/>
                                        </p:tgtEl>
                                        <p:attrNameLst>
                                          <p:attrName>ppt_x</p:attrName>
                                        </p:attrNameLst>
                                      </p:cBhvr>
                                      <p:tavLst>
                                        <p:tav tm="0">
                                          <p:val>
                                            <p:strVal val="1+#ppt_w/2"/>
                                          </p:val>
                                        </p:tav>
                                        <p:tav tm="100000">
                                          <p:val>
                                            <p:strVal val="#ppt_x"/>
                                          </p:val>
                                        </p:tav>
                                      </p:tavLst>
                                    </p:anim>
                                    <p:anim calcmode="lin" valueType="num">
                                      <p:cBhvr additive="base">
                                        <p:cTn id="42" dur="500" fill="hold"/>
                                        <p:tgtEl>
                                          <p:spTgt spid="87052"/>
                                        </p:tgtEl>
                                        <p:attrNameLst>
                                          <p:attrName>ppt_y</p:attrName>
                                        </p:attrNameLst>
                                      </p:cBhvr>
                                      <p:tavLst>
                                        <p:tav tm="0">
                                          <p:val>
                                            <p:strVal val="#ppt_y"/>
                                          </p:val>
                                        </p:tav>
                                        <p:tav tm="100000">
                                          <p:val>
                                            <p:strVal val="#ppt_y"/>
                                          </p:val>
                                        </p:tav>
                                      </p:tavLst>
                                    </p:anim>
                                  </p:childTnLst>
                                </p:cTn>
                              </p:par>
                            </p:childTnLst>
                          </p:cTn>
                        </p:par>
                        <p:par>
                          <p:cTn id="43" fill="hold" nodeType="afterGroup">
                            <p:stCondLst>
                              <p:cond delay="500"/>
                            </p:stCondLst>
                            <p:childTnLst>
                              <p:par>
                                <p:cTn id="44" presetID="9" presetClass="entr" presetSubtype="0" fill="hold" nodeType="afterEffect">
                                  <p:stCondLst>
                                    <p:cond delay="0"/>
                                  </p:stCondLst>
                                  <p:childTnLst>
                                    <p:set>
                                      <p:cBhvr>
                                        <p:cTn id="45" dur="1" fill="hold">
                                          <p:stCondLst>
                                            <p:cond delay="0"/>
                                          </p:stCondLst>
                                        </p:cTn>
                                        <p:tgtEl>
                                          <p:spTgt spid="87076"/>
                                        </p:tgtEl>
                                        <p:attrNameLst>
                                          <p:attrName>style.visibility</p:attrName>
                                        </p:attrNameLst>
                                      </p:cBhvr>
                                      <p:to>
                                        <p:strVal val="visible"/>
                                      </p:to>
                                    </p:set>
                                    <p:animEffect transition="in" filter="dissolve">
                                      <p:cBhvr>
                                        <p:cTn id="46" dur="500"/>
                                        <p:tgtEl>
                                          <p:spTgt spid="87076"/>
                                        </p:tgtEl>
                                      </p:cBhvr>
                                    </p:animEffect>
                                  </p:childTnLst>
                                </p:cTn>
                              </p:par>
                            </p:childTnLst>
                          </p:cTn>
                        </p:par>
                        <p:par>
                          <p:cTn id="47" fill="hold" nodeType="afterGroup">
                            <p:stCondLst>
                              <p:cond delay="1000"/>
                            </p:stCondLst>
                            <p:childTnLst>
                              <p:par>
                                <p:cTn id="48" presetID="1" presetClass="entr" presetSubtype="0" fill="hold" grpId="0" nodeType="afterEffect">
                                  <p:stCondLst>
                                    <p:cond delay="0"/>
                                  </p:stCondLst>
                                  <p:childTnLst>
                                    <p:set>
                                      <p:cBhvr>
                                        <p:cTn id="49" dur="1" fill="hold">
                                          <p:stCondLst>
                                            <p:cond delay="499"/>
                                          </p:stCondLst>
                                        </p:cTn>
                                        <p:tgtEl>
                                          <p:spTgt spid="87078"/>
                                        </p:tgtEl>
                                        <p:attrNameLst>
                                          <p:attrName>style.visibility</p:attrName>
                                        </p:attrNameLst>
                                      </p:cBhvr>
                                      <p:to>
                                        <p:strVal val="visible"/>
                                      </p:to>
                                    </p:set>
                                  </p:childTnLst>
                                </p:cTn>
                              </p:par>
                            </p:childTnLst>
                          </p:cTn>
                        </p:par>
                        <p:par>
                          <p:cTn id="50" fill="hold" nodeType="afterGroup">
                            <p:stCondLst>
                              <p:cond delay="1500"/>
                            </p:stCondLst>
                            <p:childTnLst>
                              <p:par>
                                <p:cTn id="51" presetID="9" presetClass="entr" presetSubtype="0" fill="hold" grpId="0" nodeType="afterEffect">
                                  <p:stCondLst>
                                    <p:cond delay="0"/>
                                  </p:stCondLst>
                                  <p:childTnLst>
                                    <p:set>
                                      <p:cBhvr>
                                        <p:cTn id="52" dur="1" fill="hold">
                                          <p:stCondLst>
                                            <p:cond delay="0"/>
                                          </p:stCondLst>
                                        </p:cTn>
                                        <p:tgtEl>
                                          <p:spTgt spid="87045"/>
                                        </p:tgtEl>
                                        <p:attrNameLst>
                                          <p:attrName>style.visibility</p:attrName>
                                        </p:attrNameLst>
                                      </p:cBhvr>
                                      <p:to>
                                        <p:strVal val="visible"/>
                                      </p:to>
                                    </p:set>
                                    <p:animEffect transition="in" filter="dissolve">
                                      <p:cBhvr>
                                        <p:cTn id="53" dur="500"/>
                                        <p:tgtEl>
                                          <p:spTgt spid="87045"/>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2" presetClass="entr" presetSubtype="2" fill="hold" grpId="0" nodeType="clickEffect">
                                  <p:stCondLst>
                                    <p:cond delay="0"/>
                                  </p:stCondLst>
                                  <p:childTnLst>
                                    <p:set>
                                      <p:cBhvr>
                                        <p:cTn id="57" dur="1" fill="hold">
                                          <p:stCondLst>
                                            <p:cond delay="0"/>
                                          </p:stCondLst>
                                        </p:cTn>
                                        <p:tgtEl>
                                          <p:spTgt spid="87047"/>
                                        </p:tgtEl>
                                        <p:attrNameLst>
                                          <p:attrName>style.visibility</p:attrName>
                                        </p:attrNameLst>
                                      </p:cBhvr>
                                      <p:to>
                                        <p:strVal val="visible"/>
                                      </p:to>
                                    </p:set>
                                    <p:anim calcmode="lin" valueType="num">
                                      <p:cBhvr additive="base">
                                        <p:cTn id="58" dur="500" fill="hold"/>
                                        <p:tgtEl>
                                          <p:spTgt spid="87047"/>
                                        </p:tgtEl>
                                        <p:attrNameLst>
                                          <p:attrName>ppt_x</p:attrName>
                                        </p:attrNameLst>
                                      </p:cBhvr>
                                      <p:tavLst>
                                        <p:tav tm="0">
                                          <p:val>
                                            <p:strVal val="1+#ppt_w/2"/>
                                          </p:val>
                                        </p:tav>
                                        <p:tav tm="100000">
                                          <p:val>
                                            <p:strVal val="#ppt_x"/>
                                          </p:val>
                                        </p:tav>
                                      </p:tavLst>
                                    </p:anim>
                                    <p:anim calcmode="lin" valueType="num">
                                      <p:cBhvr additive="base">
                                        <p:cTn id="59" dur="500" fill="hold"/>
                                        <p:tgtEl>
                                          <p:spTgt spid="87047"/>
                                        </p:tgtEl>
                                        <p:attrNameLst>
                                          <p:attrName>ppt_y</p:attrName>
                                        </p:attrNameLst>
                                      </p:cBhvr>
                                      <p:tavLst>
                                        <p:tav tm="0">
                                          <p:val>
                                            <p:strVal val="#ppt_y"/>
                                          </p:val>
                                        </p:tav>
                                        <p:tav tm="100000">
                                          <p:val>
                                            <p:strVal val="#ppt_y"/>
                                          </p:val>
                                        </p:tav>
                                      </p:tavLst>
                                    </p:anim>
                                  </p:childTnLst>
                                </p:cTn>
                              </p:par>
                            </p:childTnLst>
                          </p:cTn>
                        </p:par>
                        <p:par>
                          <p:cTn id="60" fill="hold" nodeType="afterGroup">
                            <p:stCondLst>
                              <p:cond delay="500"/>
                            </p:stCondLst>
                            <p:childTnLst>
                              <p:par>
                                <p:cTn id="61" presetID="2" presetClass="entr" presetSubtype="2" fill="hold" nodeType="afterEffect">
                                  <p:stCondLst>
                                    <p:cond delay="0"/>
                                  </p:stCondLst>
                                  <p:childTnLst>
                                    <p:set>
                                      <p:cBhvr>
                                        <p:cTn id="62" dur="1" fill="hold">
                                          <p:stCondLst>
                                            <p:cond delay="0"/>
                                          </p:stCondLst>
                                        </p:cTn>
                                        <p:tgtEl>
                                          <p:spTgt spid="87072"/>
                                        </p:tgtEl>
                                        <p:attrNameLst>
                                          <p:attrName>style.visibility</p:attrName>
                                        </p:attrNameLst>
                                      </p:cBhvr>
                                      <p:to>
                                        <p:strVal val="visible"/>
                                      </p:to>
                                    </p:set>
                                    <p:anim calcmode="lin" valueType="num">
                                      <p:cBhvr additive="base">
                                        <p:cTn id="63" dur="500" fill="hold"/>
                                        <p:tgtEl>
                                          <p:spTgt spid="87072"/>
                                        </p:tgtEl>
                                        <p:attrNameLst>
                                          <p:attrName>ppt_x</p:attrName>
                                        </p:attrNameLst>
                                      </p:cBhvr>
                                      <p:tavLst>
                                        <p:tav tm="0">
                                          <p:val>
                                            <p:strVal val="1+#ppt_w/2"/>
                                          </p:val>
                                        </p:tav>
                                        <p:tav tm="100000">
                                          <p:val>
                                            <p:strVal val="#ppt_x"/>
                                          </p:val>
                                        </p:tav>
                                      </p:tavLst>
                                    </p:anim>
                                    <p:anim calcmode="lin" valueType="num">
                                      <p:cBhvr additive="base">
                                        <p:cTn id="64" dur="500" fill="hold"/>
                                        <p:tgtEl>
                                          <p:spTgt spid="87072"/>
                                        </p:tgtEl>
                                        <p:attrNameLst>
                                          <p:attrName>ppt_y</p:attrName>
                                        </p:attrNameLst>
                                      </p:cBhvr>
                                      <p:tavLst>
                                        <p:tav tm="0">
                                          <p:val>
                                            <p:strVal val="#ppt_y"/>
                                          </p:val>
                                        </p:tav>
                                        <p:tav tm="100000">
                                          <p:val>
                                            <p:strVal val="#ppt_y"/>
                                          </p:val>
                                        </p:tav>
                                      </p:tavLst>
                                    </p:anim>
                                  </p:childTnLst>
                                </p:cTn>
                              </p:par>
                            </p:childTnLst>
                          </p:cTn>
                        </p:par>
                        <p:par>
                          <p:cTn id="65" fill="hold" nodeType="afterGroup">
                            <p:stCondLst>
                              <p:cond delay="1000"/>
                            </p:stCondLst>
                            <p:childTnLst>
                              <p:par>
                                <p:cTn id="66" presetID="9" presetClass="entr" presetSubtype="0" fill="hold" grpId="0" nodeType="afterEffect">
                                  <p:stCondLst>
                                    <p:cond delay="0"/>
                                  </p:stCondLst>
                                  <p:childTnLst>
                                    <p:set>
                                      <p:cBhvr>
                                        <p:cTn id="67" dur="1" fill="hold">
                                          <p:stCondLst>
                                            <p:cond delay="0"/>
                                          </p:stCondLst>
                                        </p:cTn>
                                        <p:tgtEl>
                                          <p:spTgt spid="87044"/>
                                        </p:tgtEl>
                                        <p:attrNameLst>
                                          <p:attrName>style.visibility</p:attrName>
                                        </p:attrNameLst>
                                      </p:cBhvr>
                                      <p:to>
                                        <p:strVal val="visible"/>
                                      </p:to>
                                    </p:set>
                                    <p:animEffect transition="in" filter="dissolve">
                                      <p:cBhvr>
                                        <p:cTn id="68" dur="500"/>
                                        <p:tgtEl>
                                          <p:spTgt spid="87044"/>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2" fill="hold" grpId="0" nodeType="clickEffect">
                                  <p:stCondLst>
                                    <p:cond delay="0"/>
                                  </p:stCondLst>
                                  <p:childTnLst>
                                    <p:set>
                                      <p:cBhvr>
                                        <p:cTn id="72" dur="1" fill="hold">
                                          <p:stCondLst>
                                            <p:cond delay="0"/>
                                          </p:stCondLst>
                                        </p:cTn>
                                        <p:tgtEl>
                                          <p:spTgt spid="87048"/>
                                        </p:tgtEl>
                                        <p:attrNameLst>
                                          <p:attrName>style.visibility</p:attrName>
                                        </p:attrNameLst>
                                      </p:cBhvr>
                                      <p:to>
                                        <p:strVal val="visible"/>
                                      </p:to>
                                    </p:set>
                                    <p:anim calcmode="lin" valueType="num">
                                      <p:cBhvr additive="base">
                                        <p:cTn id="73" dur="500" fill="hold"/>
                                        <p:tgtEl>
                                          <p:spTgt spid="87048"/>
                                        </p:tgtEl>
                                        <p:attrNameLst>
                                          <p:attrName>ppt_x</p:attrName>
                                        </p:attrNameLst>
                                      </p:cBhvr>
                                      <p:tavLst>
                                        <p:tav tm="0">
                                          <p:val>
                                            <p:strVal val="1+#ppt_w/2"/>
                                          </p:val>
                                        </p:tav>
                                        <p:tav tm="100000">
                                          <p:val>
                                            <p:strVal val="#ppt_x"/>
                                          </p:val>
                                        </p:tav>
                                      </p:tavLst>
                                    </p:anim>
                                    <p:anim calcmode="lin" valueType="num">
                                      <p:cBhvr additive="base">
                                        <p:cTn id="74" dur="500" fill="hold"/>
                                        <p:tgtEl>
                                          <p:spTgt spid="87048"/>
                                        </p:tgtEl>
                                        <p:attrNameLst>
                                          <p:attrName>ppt_y</p:attrName>
                                        </p:attrNameLst>
                                      </p:cBhvr>
                                      <p:tavLst>
                                        <p:tav tm="0">
                                          <p:val>
                                            <p:strVal val="#ppt_y"/>
                                          </p:val>
                                        </p:tav>
                                        <p:tav tm="100000">
                                          <p:val>
                                            <p:strVal val="#ppt_y"/>
                                          </p:val>
                                        </p:tav>
                                      </p:tavLst>
                                    </p:anim>
                                  </p:childTnLst>
                                </p:cTn>
                              </p:par>
                            </p:childTnLst>
                          </p:cTn>
                        </p:par>
                        <p:par>
                          <p:cTn id="75" fill="hold" nodeType="afterGroup">
                            <p:stCondLst>
                              <p:cond delay="500"/>
                            </p:stCondLst>
                            <p:childTnLst>
                              <p:par>
                                <p:cTn id="76" presetID="2" presetClass="entr" presetSubtype="2" fill="hold" nodeType="afterEffect">
                                  <p:stCondLst>
                                    <p:cond delay="0"/>
                                  </p:stCondLst>
                                  <p:childTnLst>
                                    <p:set>
                                      <p:cBhvr>
                                        <p:cTn id="77" dur="1" fill="hold">
                                          <p:stCondLst>
                                            <p:cond delay="0"/>
                                          </p:stCondLst>
                                        </p:cTn>
                                        <p:tgtEl>
                                          <p:spTgt spid="87063"/>
                                        </p:tgtEl>
                                        <p:attrNameLst>
                                          <p:attrName>style.visibility</p:attrName>
                                        </p:attrNameLst>
                                      </p:cBhvr>
                                      <p:to>
                                        <p:strVal val="visible"/>
                                      </p:to>
                                    </p:set>
                                    <p:anim calcmode="lin" valueType="num">
                                      <p:cBhvr additive="base">
                                        <p:cTn id="78" dur="500" fill="hold"/>
                                        <p:tgtEl>
                                          <p:spTgt spid="87063"/>
                                        </p:tgtEl>
                                        <p:attrNameLst>
                                          <p:attrName>ppt_x</p:attrName>
                                        </p:attrNameLst>
                                      </p:cBhvr>
                                      <p:tavLst>
                                        <p:tav tm="0">
                                          <p:val>
                                            <p:strVal val="1+#ppt_w/2"/>
                                          </p:val>
                                        </p:tav>
                                        <p:tav tm="100000">
                                          <p:val>
                                            <p:strVal val="#ppt_x"/>
                                          </p:val>
                                        </p:tav>
                                      </p:tavLst>
                                    </p:anim>
                                    <p:anim calcmode="lin" valueType="num">
                                      <p:cBhvr additive="base">
                                        <p:cTn id="79" dur="500" fill="hold"/>
                                        <p:tgtEl>
                                          <p:spTgt spid="87063"/>
                                        </p:tgtEl>
                                        <p:attrNameLst>
                                          <p:attrName>ppt_y</p:attrName>
                                        </p:attrNameLst>
                                      </p:cBhvr>
                                      <p:tavLst>
                                        <p:tav tm="0">
                                          <p:val>
                                            <p:strVal val="#ppt_y"/>
                                          </p:val>
                                        </p:tav>
                                        <p:tav tm="100000">
                                          <p:val>
                                            <p:strVal val="#ppt_y"/>
                                          </p:val>
                                        </p:tav>
                                      </p:tavLst>
                                    </p:anim>
                                  </p:childTnLst>
                                </p:cTn>
                              </p:par>
                            </p:childTnLst>
                          </p:cTn>
                        </p:par>
                        <p:par>
                          <p:cTn id="80" fill="hold" nodeType="afterGroup">
                            <p:stCondLst>
                              <p:cond delay="1000"/>
                            </p:stCondLst>
                            <p:childTnLst>
                              <p:par>
                                <p:cTn id="81" presetID="9" presetClass="entr" presetSubtype="0" fill="hold" grpId="0" nodeType="afterEffect">
                                  <p:stCondLst>
                                    <p:cond delay="0"/>
                                  </p:stCondLst>
                                  <p:childTnLst>
                                    <p:set>
                                      <p:cBhvr>
                                        <p:cTn id="82" dur="1" fill="hold">
                                          <p:stCondLst>
                                            <p:cond delay="0"/>
                                          </p:stCondLst>
                                        </p:cTn>
                                        <p:tgtEl>
                                          <p:spTgt spid="87043"/>
                                        </p:tgtEl>
                                        <p:attrNameLst>
                                          <p:attrName>style.visibility</p:attrName>
                                        </p:attrNameLst>
                                      </p:cBhvr>
                                      <p:to>
                                        <p:strVal val="visible"/>
                                      </p:to>
                                    </p:set>
                                    <p:animEffect transition="in" filter="dissolve">
                                      <p:cBhvr>
                                        <p:cTn id="83" dur="500"/>
                                        <p:tgtEl>
                                          <p:spTgt spid="87043"/>
                                        </p:tgtEl>
                                      </p:cBhvr>
                                    </p:animEffect>
                                  </p:childTnLst>
                                </p:cTn>
                              </p:par>
                            </p:childTnLst>
                          </p:cTn>
                        </p:par>
                      </p:childTnLst>
                    </p:cTn>
                  </p:par>
                  <p:par>
                    <p:cTn id="84" fill="hold" nodeType="clickPar">
                      <p:stCondLst>
                        <p:cond delay="indefinite"/>
                      </p:stCondLst>
                      <p:childTnLst>
                        <p:par>
                          <p:cTn id="85" fill="hold" nodeType="withGroup">
                            <p:stCondLst>
                              <p:cond delay="0"/>
                            </p:stCondLst>
                            <p:childTnLst>
                              <p:par>
                                <p:cTn id="86" presetID="2" presetClass="entr" presetSubtype="2" fill="hold" grpId="0" nodeType="clickEffect">
                                  <p:stCondLst>
                                    <p:cond delay="0"/>
                                  </p:stCondLst>
                                  <p:childTnLst>
                                    <p:set>
                                      <p:cBhvr>
                                        <p:cTn id="87" dur="1" fill="hold">
                                          <p:stCondLst>
                                            <p:cond delay="0"/>
                                          </p:stCondLst>
                                        </p:cTn>
                                        <p:tgtEl>
                                          <p:spTgt spid="87049"/>
                                        </p:tgtEl>
                                        <p:attrNameLst>
                                          <p:attrName>style.visibility</p:attrName>
                                        </p:attrNameLst>
                                      </p:cBhvr>
                                      <p:to>
                                        <p:strVal val="visible"/>
                                      </p:to>
                                    </p:set>
                                    <p:anim calcmode="lin" valueType="num">
                                      <p:cBhvr additive="base">
                                        <p:cTn id="88" dur="500" fill="hold"/>
                                        <p:tgtEl>
                                          <p:spTgt spid="87049"/>
                                        </p:tgtEl>
                                        <p:attrNameLst>
                                          <p:attrName>ppt_x</p:attrName>
                                        </p:attrNameLst>
                                      </p:cBhvr>
                                      <p:tavLst>
                                        <p:tav tm="0">
                                          <p:val>
                                            <p:strVal val="1+#ppt_w/2"/>
                                          </p:val>
                                        </p:tav>
                                        <p:tav tm="100000">
                                          <p:val>
                                            <p:strVal val="#ppt_x"/>
                                          </p:val>
                                        </p:tav>
                                      </p:tavLst>
                                    </p:anim>
                                    <p:anim calcmode="lin" valueType="num">
                                      <p:cBhvr additive="base">
                                        <p:cTn id="89" dur="500" fill="hold"/>
                                        <p:tgtEl>
                                          <p:spTgt spid="87049"/>
                                        </p:tgtEl>
                                        <p:attrNameLst>
                                          <p:attrName>ppt_y</p:attrName>
                                        </p:attrNameLst>
                                      </p:cBhvr>
                                      <p:tavLst>
                                        <p:tav tm="0">
                                          <p:val>
                                            <p:strVal val="#ppt_y"/>
                                          </p:val>
                                        </p:tav>
                                        <p:tav tm="100000">
                                          <p:val>
                                            <p:strVal val="#ppt_y"/>
                                          </p:val>
                                        </p:tav>
                                      </p:tavLst>
                                    </p:anim>
                                  </p:childTnLst>
                                </p:cTn>
                              </p:par>
                            </p:childTnLst>
                          </p:cTn>
                        </p:par>
                        <p:par>
                          <p:cTn id="90" fill="hold" nodeType="afterGroup">
                            <p:stCondLst>
                              <p:cond delay="500"/>
                            </p:stCondLst>
                            <p:childTnLst>
                              <p:par>
                                <p:cTn id="91" presetID="2" presetClass="entr" presetSubtype="2" fill="hold" nodeType="afterEffect">
                                  <p:stCondLst>
                                    <p:cond delay="0"/>
                                  </p:stCondLst>
                                  <p:childTnLst>
                                    <p:set>
                                      <p:cBhvr>
                                        <p:cTn id="92" dur="1" fill="hold">
                                          <p:stCondLst>
                                            <p:cond delay="0"/>
                                          </p:stCondLst>
                                        </p:cTn>
                                        <p:tgtEl>
                                          <p:spTgt spid="87066"/>
                                        </p:tgtEl>
                                        <p:attrNameLst>
                                          <p:attrName>style.visibility</p:attrName>
                                        </p:attrNameLst>
                                      </p:cBhvr>
                                      <p:to>
                                        <p:strVal val="visible"/>
                                      </p:to>
                                    </p:set>
                                    <p:anim calcmode="lin" valueType="num">
                                      <p:cBhvr additive="base">
                                        <p:cTn id="93" dur="500" fill="hold"/>
                                        <p:tgtEl>
                                          <p:spTgt spid="87066"/>
                                        </p:tgtEl>
                                        <p:attrNameLst>
                                          <p:attrName>ppt_x</p:attrName>
                                        </p:attrNameLst>
                                      </p:cBhvr>
                                      <p:tavLst>
                                        <p:tav tm="0">
                                          <p:val>
                                            <p:strVal val="1+#ppt_w/2"/>
                                          </p:val>
                                        </p:tav>
                                        <p:tav tm="100000">
                                          <p:val>
                                            <p:strVal val="#ppt_x"/>
                                          </p:val>
                                        </p:tav>
                                      </p:tavLst>
                                    </p:anim>
                                    <p:anim calcmode="lin" valueType="num">
                                      <p:cBhvr additive="base">
                                        <p:cTn id="94" dur="500" fill="hold"/>
                                        <p:tgtEl>
                                          <p:spTgt spid="87066"/>
                                        </p:tgtEl>
                                        <p:attrNameLst>
                                          <p:attrName>ppt_y</p:attrName>
                                        </p:attrNameLst>
                                      </p:cBhvr>
                                      <p:tavLst>
                                        <p:tav tm="0">
                                          <p:val>
                                            <p:strVal val="#ppt_y"/>
                                          </p:val>
                                        </p:tav>
                                        <p:tav tm="100000">
                                          <p:val>
                                            <p:strVal val="#ppt_y"/>
                                          </p:val>
                                        </p:tav>
                                      </p:tavLst>
                                    </p:anim>
                                  </p:childTnLst>
                                </p:cTn>
                              </p:par>
                            </p:childTnLst>
                          </p:cTn>
                        </p:par>
                        <p:par>
                          <p:cTn id="95" fill="hold" nodeType="afterGroup">
                            <p:stCondLst>
                              <p:cond delay="1000"/>
                            </p:stCondLst>
                            <p:childTnLst>
                              <p:par>
                                <p:cTn id="96" presetID="9" presetClass="entr" presetSubtype="0" fill="hold" grpId="0" nodeType="afterEffect">
                                  <p:stCondLst>
                                    <p:cond delay="0"/>
                                  </p:stCondLst>
                                  <p:childTnLst>
                                    <p:set>
                                      <p:cBhvr>
                                        <p:cTn id="97" dur="1" fill="hold">
                                          <p:stCondLst>
                                            <p:cond delay="0"/>
                                          </p:stCondLst>
                                        </p:cTn>
                                        <p:tgtEl>
                                          <p:spTgt spid="87042"/>
                                        </p:tgtEl>
                                        <p:attrNameLst>
                                          <p:attrName>style.visibility</p:attrName>
                                        </p:attrNameLst>
                                      </p:cBhvr>
                                      <p:to>
                                        <p:strVal val="visible"/>
                                      </p:to>
                                    </p:set>
                                    <p:animEffect transition="in" filter="dissolve">
                                      <p:cBhvr>
                                        <p:cTn id="98" dur="500"/>
                                        <p:tgtEl>
                                          <p:spTgt spid="87042"/>
                                        </p:tgtEl>
                                      </p:cBhvr>
                                    </p:animEffect>
                                  </p:childTnLst>
                                </p:cTn>
                              </p:par>
                            </p:childTnLst>
                          </p:cTn>
                        </p:par>
                        <p:par>
                          <p:cTn id="99" fill="hold" nodeType="afterGroup">
                            <p:stCondLst>
                              <p:cond delay="1500"/>
                            </p:stCondLst>
                            <p:childTnLst>
                              <p:par>
                                <p:cTn id="100" presetID="12" presetClass="entr" presetSubtype="2" fill="hold" grpId="0" nodeType="afterEffect">
                                  <p:stCondLst>
                                    <p:cond delay="0"/>
                                  </p:stCondLst>
                                  <p:childTnLst>
                                    <p:set>
                                      <p:cBhvr>
                                        <p:cTn id="101" dur="1" fill="hold">
                                          <p:stCondLst>
                                            <p:cond delay="0"/>
                                          </p:stCondLst>
                                        </p:cTn>
                                        <p:tgtEl>
                                          <p:spTgt spid="87059"/>
                                        </p:tgtEl>
                                        <p:attrNameLst>
                                          <p:attrName>style.visibility</p:attrName>
                                        </p:attrNameLst>
                                      </p:cBhvr>
                                      <p:to>
                                        <p:strVal val="visible"/>
                                      </p:to>
                                    </p:set>
                                    <p:animEffect transition="in" filter="slide(fromRight)">
                                      <p:cBhvr>
                                        <p:cTn id="102" dur="500"/>
                                        <p:tgtEl>
                                          <p:spTgt spid="87059"/>
                                        </p:tgtEl>
                                      </p:cBhvr>
                                    </p:animEffect>
                                  </p:childTnLst>
                                </p:cTn>
                              </p:par>
                            </p:childTnLst>
                          </p:cTn>
                        </p:par>
                        <p:par>
                          <p:cTn id="103" fill="hold" nodeType="afterGroup">
                            <p:stCondLst>
                              <p:cond delay="2000"/>
                            </p:stCondLst>
                            <p:childTnLst>
                              <p:par>
                                <p:cTn id="104" presetID="12" presetClass="entr" presetSubtype="2" fill="hold" grpId="0" nodeType="afterEffect">
                                  <p:stCondLst>
                                    <p:cond delay="0"/>
                                  </p:stCondLst>
                                  <p:childTnLst>
                                    <p:set>
                                      <p:cBhvr>
                                        <p:cTn id="105" dur="1" fill="hold">
                                          <p:stCondLst>
                                            <p:cond delay="0"/>
                                          </p:stCondLst>
                                        </p:cTn>
                                        <p:tgtEl>
                                          <p:spTgt spid="87061"/>
                                        </p:tgtEl>
                                        <p:attrNameLst>
                                          <p:attrName>style.visibility</p:attrName>
                                        </p:attrNameLst>
                                      </p:cBhvr>
                                      <p:to>
                                        <p:strVal val="visible"/>
                                      </p:to>
                                    </p:set>
                                    <p:animEffect transition="in" filter="slide(fromRight)">
                                      <p:cBhvr>
                                        <p:cTn id="106" dur="500"/>
                                        <p:tgtEl>
                                          <p:spTgt spid="87061"/>
                                        </p:tgtEl>
                                      </p:cBhvr>
                                    </p:animEffect>
                                  </p:childTnLst>
                                </p:cTn>
                              </p:par>
                            </p:childTnLst>
                          </p:cTn>
                        </p:par>
                        <p:par>
                          <p:cTn id="107" fill="hold" nodeType="afterGroup">
                            <p:stCondLst>
                              <p:cond delay="2500"/>
                            </p:stCondLst>
                            <p:childTnLst>
                              <p:par>
                                <p:cTn id="108" presetID="1" presetClass="entr" presetSubtype="0" fill="hold" grpId="0" nodeType="afterEffect">
                                  <p:stCondLst>
                                    <p:cond delay="0"/>
                                  </p:stCondLst>
                                  <p:childTnLst>
                                    <p:set>
                                      <p:cBhvr>
                                        <p:cTn id="109" dur="1" fill="hold">
                                          <p:stCondLst>
                                            <p:cond delay="499"/>
                                          </p:stCondLst>
                                        </p:cTn>
                                        <p:tgtEl>
                                          <p:spTgt spid="87060"/>
                                        </p:tgtEl>
                                        <p:attrNameLst>
                                          <p:attrName>style.visibility</p:attrName>
                                        </p:attrNameLst>
                                      </p:cBhvr>
                                      <p:to>
                                        <p:strVal val="visible"/>
                                      </p:to>
                                    </p:set>
                                  </p:childTnLst>
                                </p:cTn>
                              </p:par>
                            </p:childTnLst>
                          </p:cTn>
                        </p:par>
                        <p:par>
                          <p:cTn id="110" fill="hold" nodeType="afterGroup">
                            <p:stCondLst>
                              <p:cond delay="3000"/>
                            </p:stCondLst>
                            <p:childTnLst>
                              <p:par>
                                <p:cTn id="111" presetID="12" presetClass="entr" presetSubtype="8" fill="hold" grpId="0" nodeType="afterEffect">
                                  <p:stCondLst>
                                    <p:cond delay="0"/>
                                  </p:stCondLst>
                                  <p:childTnLst>
                                    <p:set>
                                      <p:cBhvr>
                                        <p:cTn id="112" dur="1" fill="hold">
                                          <p:stCondLst>
                                            <p:cond delay="0"/>
                                          </p:stCondLst>
                                        </p:cTn>
                                        <p:tgtEl>
                                          <p:spTgt spid="87062"/>
                                        </p:tgtEl>
                                        <p:attrNameLst>
                                          <p:attrName>style.visibility</p:attrName>
                                        </p:attrNameLst>
                                      </p:cBhvr>
                                      <p:to>
                                        <p:strVal val="visible"/>
                                      </p:to>
                                    </p:set>
                                    <p:animEffect transition="in" filter="slide(fromLeft)">
                                      <p:cBhvr>
                                        <p:cTn id="113" dur="500"/>
                                        <p:tgtEl>
                                          <p:spTgt spid="87062"/>
                                        </p:tgtEl>
                                      </p:cBhvr>
                                    </p:animEffect>
                                  </p:childTnLst>
                                </p:cTn>
                              </p:par>
                            </p:childTnLst>
                          </p:cTn>
                        </p:par>
                        <p:par>
                          <p:cTn id="114" fill="hold" nodeType="afterGroup">
                            <p:stCondLst>
                              <p:cond delay="3500"/>
                            </p:stCondLst>
                            <p:childTnLst>
                              <p:par>
                                <p:cTn id="115" presetID="12" presetClass="entr" presetSubtype="2" fill="hold" grpId="0" nodeType="afterEffect">
                                  <p:stCondLst>
                                    <p:cond delay="0"/>
                                  </p:stCondLst>
                                  <p:childTnLst>
                                    <p:set>
                                      <p:cBhvr>
                                        <p:cTn id="116" dur="1" fill="hold">
                                          <p:stCondLst>
                                            <p:cond delay="0"/>
                                          </p:stCondLst>
                                        </p:cTn>
                                        <p:tgtEl>
                                          <p:spTgt spid="87055"/>
                                        </p:tgtEl>
                                        <p:attrNameLst>
                                          <p:attrName>style.visibility</p:attrName>
                                        </p:attrNameLst>
                                      </p:cBhvr>
                                      <p:to>
                                        <p:strVal val="visible"/>
                                      </p:to>
                                    </p:set>
                                    <p:animEffect transition="in" filter="slide(fromRight)">
                                      <p:cBhvr>
                                        <p:cTn id="117" dur="500"/>
                                        <p:tgtEl>
                                          <p:spTgt spid="87055"/>
                                        </p:tgtEl>
                                      </p:cBhvr>
                                    </p:animEffect>
                                  </p:childTnLst>
                                </p:cTn>
                              </p:par>
                            </p:childTnLst>
                          </p:cTn>
                        </p:par>
                        <p:par>
                          <p:cTn id="118" fill="hold" nodeType="afterGroup">
                            <p:stCondLst>
                              <p:cond delay="4000"/>
                            </p:stCondLst>
                            <p:childTnLst>
                              <p:par>
                                <p:cTn id="119" presetID="12" presetClass="entr" presetSubtype="1" fill="hold" grpId="0" nodeType="afterEffect">
                                  <p:stCondLst>
                                    <p:cond delay="0"/>
                                  </p:stCondLst>
                                  <p:childTnLst>
                                    <p:set>
                                      <p:cBhvr>
                                        <p:cTn id="120" dur="1" fill="hold">
                                          <p:stCondLst>
                                            <p:cond delay="0"/>
                                          </p:stCondLst>
                                        </p:cTn>
                                        <p:tgtEl>
                                          <p:spTgt spid="87056"/>
                                        </p:tgtEl>
                                        <p:attrNameLst>
                                          <p:attrName>style.visibility</p:attrName>
                                        </p:attrNameLst>
                                      </p:cBhvr>
                                      <p:to>
                                        <p:strVal val="visible"/>
                                      </p:to>
                                    </p:set>
                                    <p:animEffect transition="in" filter="slide(fromTop)">
                                      <p:cBhvr>
                                        <p:cTn id="121" dur="500"/>
                                        <p:tgtEl>
                                          <p:spTgt spid="87056"/>
                                        </p:tgtEl>
                                      </p:cBhvr>
                                    </p:animEffect>
                                  </p:childTnLst>
                                </p:cTn>
                              </p:par>
                            </p:childTnLst>
                          </p:cTn>
                        </p:par>
                        <p:par>
                          <p:cTn id="122" fill="hold" nodeType="afterGroup">
                            <p:stCondLst>
                              <p:cond delay="4500"/>
                            </p:stCondLst>
                            <p:childTnLst>
                              <p:par>
                                <p:cTn id="123" presetID="12" presetClass="entr" presetSubtype="2" fill="hold" grpId="0" nodeType="afterEffect">
                                  <p:stCondLst>
                                    <p:cond delay="0"/>
                                  </p:stCondLst>
                                  <p:childTnLst>
                                    <p:set>
                                      <p:cBhvr>
                                        <p:cTn id="124" dur="1" fill="hold">
                                          <p:stCondLst>
                                            <p:cond delay="0"/>
                                          </p:stCondLst>
                                        </p:cTn>
                                        <p:tgtEl>
                                          <p:spTgt spid="87058"/>
                                        </p:tgtEl>
                                        <p:attrNameLst>
                                          <p:attrName>style.visibility</p:attrName>
                                        </p:attrNameLst>
                                      </p:cBhvr>
                                      <p:to>
                                        <p:strVal val="visible"/>
                                      </p:to>
                                    </p:set>
                                    <p:animEffect transition="in" filter="slide(fromRight)">
                                      <p:cBhvr>
                                        <p:cTn id="125" dur="500"/>
                                        <p:tgtEl>
                                          <p:spTgt spid="87058"/>
                                        </p:tgtEl>
                                      </p:cBhvr>
                                    </p:animEffect>
                                  </p:childTnLst>
                                </p:cTn>
                              </p:par>
                            </p:childTnLst>
                          </p:cTn>
                        </p:par>
                        <p:par>
                          <p:cTn id="126" fill="hold" nodeType="afterGroup">
                            <p:stCondLst>
                              <p:cond delay="5000"/>
                            </p:stCondLst>
                            <p:childTnLst>
                              <p:par>
                                <p:cTn id="127" presetID="12" presetClass="entr" presetSubtype="1" fill="hold" grpId="0" nodeType="afterEffect">
                                  <p:stCondLst>
                                    <p:cond delay="0"/>
                                  </p:stCondLst>
                                  <p:childTnLst>
                                    <p:set>
                                      <p:cBhvr>
                                        <p:cTn id="128" dur="1" fill="hold">
                                          <p:stCondLst>
                                            <p:cond delay="0"/>
                                          </p:stCondLst>
                                        </p:cTn>
                                        <p:tgtEl>
                                          <p:spTgt spid="87082"/>
                                        </p:tgtEl>
                                        <p:attrNameLst>
                                          <p:attrName>style.visibility</p:attrName>
                                        </p:attrNameLst>
                                      </p:cBhvr>
                                      <p:to>
                                        <p:strVal val="visible"/>
                                      </p:to>
                                    </p:set>
                                    <p:animEffect transition="in" filter="slide(fromTop)">
                                      <p:cBhvr>
                                        <p:cTn id="129" dur="500"/>
                                        <p:tgtEl>
                                          <p:spTgt spid="87082"/>
                                        </p:tgtEl>
                                      </p:cBhvr>
                                    </p:animEffect>
                                  </p:childTnLst>
                                </p:cTn>
                              </p:par>
                            </p:childTnLst>
                          </p:cTn>
                        </p:par>
                        <p:par>
                          <p:cTn id="130" fill="hold" nodeType="afterGroup">
                            <p:stCondLst>
                              <p:cond delay="5500"/>
                            </p:stCondLst>
                            <p:childTnLst>
                              <p:par>
                                <p:cTn id="131" presetID="12" presetClass="entr" presetSubtype="8" fill="hold" grpId="0" nodeType="afterEffect">
                                  <p:stCondLst>
                                    <p:cond delay="0"/>
                                  </p:stCondLst>
                                  <p:childTnLst>
                                    <p:set>
                                      <p:cBhvr>
                                        <p:cTn id="132" dur="1" fill="hold">
                                          <p:stCondLst>
                                            <p:cond delay="0"/>
                                          </p:stCondLst>
                                        </p:cTn>
                                        <p:tgtEl>
                                          <p:spTgt spid="87057"/>
                                        </p:tgtEl>
                                        <p:attrNameLst>
                                          <p:attrName>style.visibility</p:attrName>
                                        </p:attrNameLst>
                                      </p:cBhvr>
                                      <p:to>
                                        <p:strVal val="visible"/>
                                      </p:to>
                                    </p:set>
                                    <p:animEffect transition="in" filter="slide(fromLeft)">
                                      <p:cBhvr>
                                        <p:cTn id="133" dur="500"/>
                                        <p:tgtEl>
                                          <p:spTgt spid="87057"/>
                                        </p:tgtEl>
                                      </p:cBhvr>
                                    </p:animEffect>
                                  </p:childTnLst>
                                </p:cTn>
                              </p:par>
                            </p:childTnLst>
                          </p:cTn>
                        </p:par>
                      </p:childTnLst>
                    </p:cTn>
                  </p:par>
                  <p:par>
                    <p:cTn id="134" fill="hold" nodeType="clickPar">
                      <p:stCondLst>
                        <p:cond delay="indefinite"/>
                      </p:stCondLst>
                      <p:childTnLst>
                        <p:par>
                          <p:cTn id="135" fill="hold" nodeType="withGroup">
                            <p:stCondLst>
                              <p:cond delay="0"/>
                            </p:stCondLst>
                            <p:childTnLst>
                              <p:par>
                                <p:cTn id="136" presetID="9" presetClass="entr" presetSubtype="0" fill="hold" grpId="0" nodeType="clickEffect">
                                  <p:stCondLst>
                                    <p:cond delay="0"/>
                                  </p:stCondLst>
                                  <p:childTnLst>
                                    <p:set>
                                      <p:cBhvr>
                                        <p:cTn id="137" dur="1" fill="hold">
                                          <p:stCondLst>
                                            <p:cond delay="0"/>
                                          </p:stCondLst>
                                        </p:cTn>
                                        <p:tgtEl>
                                          <p:spTgt spid="87079"/>
                                        </p:tgtEl>
                                        <p:attrNameLst>
                                          <p:attrName>style.visibility</p:attrName>
                                        </p:attrNameLst>
                                      </p:cBhvr>
                                      <p:to>
                                        <p:strVal val="visible"/>
                                      </p:to>
                                    </p:set>
                                    <p:animEffect transition="in" filter="dissolve">
                                      <p:cBhvr>
                                        <p:cTn id="138" dur="500"/>
                                        <p:tgtEl>
                                          <p:spTgt spid="87079"/>
                                        </p:tgtEl>
                                      </p:cBhvr>
                                    </p:animEffect>
                                  </p:childTnLst>
                                </p:cTn>
                              </p:par>
                            </p:childTnLst>
                          </p:cTn>
                        </p:par>
                        <p:par>
                          <p:cTn id="139" fill="hold" nodeType="afterGroup">
                            <p:stCondLst>
                              <p:cond delay="500"/>
                            </p:stCondLst>
                            <p:childTnLst>
                              <p:par>
                                <p:cTn id="140" presetID="9" presetClass="entr" presetSubtype="0" fill="hold" grpId="0" nodeType="afterEffect">
                                  <p:stCondLst>
                                    <p:cond delay="0"/>
                                  </p:stCondLst>
                                  <p:childTnLst>
                                    <p:set>
                                      <p:cBhvr>
                                        <p:cTn id="141" dur="1" fill="hold">
                                          <p:stCondLst>
                                            <p:cond delay="0"/>
                                          </p:stCondLst>
                                        </p:cTn>
                                        <p:tgtEl>
                                          <p:spTgt spid="87080"/>
                                        </p:tgtEl>
                                        <p:attrNameLst>
                                          <p:attrName>style.visibility</p:attrName>
                                        </p:attrNameLst>
                                      </p:cBhvr>
                                      <p:to>
                                        <p:strVal val="visible"/>
                                      </p:to>
                                    </p:set>
                                    <p:animEffect transition="in" filter="dissolve">
                                      <p:cBhvr>
                                        <p:cTn id="142" dur="500"/>
                                        <p:tgtEl>
                                          <p:spTgt spid="87080"/>
                                        </p:tgtEl>
                                      </p:cBhvr>
                                    </p:animEffect>
                                  </p:childTnLst>
                                </p:cTn>
                              </p:par>
                            </p:childTnLst>
                          </p:cTn>
                        </p:par>
                        <p:par>
                          <p:cTn id="143" fill="hold" nodeType="afterGroup">
                            <p:stCondLst>
                              <p:cond delay="1000"/>
                            </p:stCondLst>
                            <p:childTnLst>
                              <p:par>
                                <p:cTn id="144" presetID="9" presetClass="entr" presetSubtype="0" fill="hold" grpId="0" nodeType="afterEffect">
                                  <p:stCondLst>
                                    <p:cond delay="0"/>
                                  </p:stCondLst>
                                  <p:childTnLst>
                                    <p:set>
                                      <p:cBhvr>
                                        <p:cTn id="145" dur="1" fill="hold">
                                          <p:stCondLst>
                                            <p:cond delay="0"/>
                                          </p:stCondLst>
                                        </p:cTn>
                                        <p:tgtEl>
                                          <p:spTgt spid="87081"/>
                                        </p:tgtEl>
                                        <p:attrNameLst>
                                          <p:attrName>style.visibility</p:attrName>
                                        </p:attrNameLst>
                                      </p:cBhvr>
                                      <p:to>
                                        <p:strVal val="visible"/>
                                      </p:to>
                                    </p:set>
                                    <p:animEffect transition="in" filter="dissolve">
                                      <p:cBhvr>
                                        <p:cTn id="146" dur="500"/>
                                        <p:tgtEl>
                                          <p:spTgt spid="870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2" grpId="0" animBg="1"/>
      <p:bldP spid="87043" grpId="0" animBg="1"/>
      <p:bldP spid="87044" grpId="0" animBg="1"/>
      <p:bldP spid="87045" grpId="0" animBg="1"/>
      <p:bldP spid="87046" grpId="0" animBg="1" autoUpdateAnimBg="0"/>
      <p:bldP spid="87047" grpId="0" animBg="1" autoUpdateAnimBg="0"/>
      <p:bldP spid="87048" grpId="0" animBg="1" autoUpdateAnimBg="0"/>
      <p:bldP spid="87049" grpId="0" animBg="1" autoUpdateAnimBg="0"/>
      <p:bldP spid="87050" grpId="0" animBg="1" autoUpdateAnimBg="0"/>
      <p:bldP spid="87051" grpId="0" animBg="1" autoUpdateAnimBg="0"/>
      <p:bldP spid="87052" grpId="0" animBg="1" autoUpdateAnimBg="0"/>
      <p:bldP spid="87053" grpId="0" animBg="1" autoUpdateAnimBg="0"/>
      <p:bldP spid="87054" grpId="0" animBg="1" autoUpdateAnimBg="0"/>
      <p:bldP spid="87055" grpId="0" animBg="1"/>
      <p:bldP spid="87056" grpId="0" animBg="1"/>
      <p:bldP spid="87057" grpId="0" animBg="1"/>
      <p:bldP spid="87058" grpId="0" animBg="1"/>
      <p:bldP spid="87059" grpId="0" animBg="1"/>
      <p:bldP spid="87060" grpId="0" animBg="1"/>
      <p:bldP spid="87061" grpId="0" animBg="1"/>
      <p:bldP spid="87062" grpId="0" animBg="1"/>
      <p:bldP spid="87075" grpId="0" autoUpdateAnimBg="0"/>
      <p:bldP spid="87078" grpId="0" autoUpdateAnimBg="0"/>
      <p:bldP spid="87079" grpId="0" animBg="1" autoUpdateAnimBg="0"/>
      <p:bldP spid="87080" grpId="0" animBg="1" autoUpdateAnimBg="0"/>
      <p:bldP spid="87081" grpId="0" animBg="1"/>
      <p:bldP spid="87082" grpId="0" animBg="1"/>
      <p:bldP spid="87083"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r>
              <a:rPr lang="en-US" altLang="ja-JP" sz="4000"/>
              <a:t>Logical Structure of Reasoning of Justification and Creation</a:t>
            </a:r>
          </a:p>
        </p:txBody>
      </p:sp>
      <p:sp>
        <p:nvSpPr>
          <p:cNvPr id="52227" name="Rectangle 3"/>
          <p:cNvSpPr>
            <a:spLocks noGrp="1" noChangeArrowheads="1"/>
          </p:cNvSpPr>
          <p:nvPr>
            <p:ph type="body" idx="1"/>
          </p:nvPr>
        </p:nvSpPr>
        <p:spPr/>
        <p:txBody>
          <a:bodyPr/>
          <a:lstStyle/>
          <a:p>
            <a:r>
              <a:rPr lang="en-US" altLang="ja-JP"/>
              <a:t>Reasoning of legal justification</a:t>
            </a:r>
          </a:p>
          <a:p>
            <a:pPr lvl="1"/>
            <a:r>
              <a:rPr lang="en-US" altLang="ja-JP">
                <a:latin typeface="Century" panose="02040604050505020304" pitchFamily="18" charset="0"/>
                <a:ea typeface="ＭＳ 明朝" panose="02020609040205080304" pitchFamily="17" charset="-128"/>
              </a:rPr>
              <a:t>Modus Ponens: </a:t>
            </a:r>
            <a:r>
              <a:rPr lang="ja-JP" altLang="en-US">
                <a:latin typeface="Century" panose="02040604050505020304" pitchFamily="18" charset="0"/>
                <a:ea typeface="ＭＳ 明朝" panose="02020609040205080304" pitchFamily="17" charset="-128"/>
              </a:rPr>
              <a:t>（（</a:t>
            </a:r>
            <a:r>
              <a:rPr lang="en-US" altLang="ja-JP">
                <a:latin typeface="Century" panose="02040604050505020304" pitchFamily="18" charset="0"/>
                <a:ea typeface="ＭＳ 明朝" panose="02020609040205080304" pitchFamily="17" charset="-128"/>
              </a:rPr>
              <a:t>A →</a:t>
            </a:r>
            <a:r>
              <a:rPr lang="ja-JP" altLang="en-US">
                <a:latin typeface="Century" panose="02040604050505020304" pitchFamily="18" charset="0"/>
                <a:ea typeface="ＭＳ 明朝" panose="02020609040205080304" pitchFamily="17" charset="-128"/>
              </a:rPr>
              <a:t>Ｂ）＆Ａ）→Ｂ</a:t>
            </a:r>
            <a:endParaRPr lang="ja-JP" altLang="ja-JP"/>
          </a:p>
          <a:p>
            <a:r>
              <a:rPr lang="en-US" altLang="ja-JP"/>
              <a:t>Reasoning of legal creation</a:t>
            </a:r>
          </a:p>
          <a:p>
            <a:pPr lvl="1"/>
            <a:r>
              <a:rPr lang="en-US" altLang="ja-JP"/>
              <a:t>Abduction and </a:t>
            </a:r>
          </a:p>
          <a:p>
            <a:pPr lvl="1"/>
            <a:r>
              <a:rPr lang="en-US" altLang="ja-JP"/>
              <a:t>induction</a:t>
            </a:r>
          </a:p>
          <a:p>
            <a:pPr lvl="1"/>
            <a:r>
              <a:rPr lang="en-US" altLang="ja-JP"/>
              <a:t>falsification</a:t>
            </a:r>
            <a:r>
              <a:rPr lang="ja-JP" altLang="en-US"/>
              <a:t>： </a:t>
            </a:r>
            <a:r>
              <a:rPr lang="en-US" altLang="ja-JP"/>
              <a:t>Modus Tollens: </a:t>
            </a:r>
            <a:r>
              <a:rPr lang="ja-JP" altLang="en-US"/>
              <a:t>（</a:t>
            </a:r>
            <a:r>
              <a:rPr lang="en-US" altLang="ja-JP"/>
              <a:t>(</a:t>
            </a:r>
            <a:r>
              <a:rPr lang="ja-JP" altLang="en-US"/>
              <a:t>Ａ→Ｂ）＆～Ｂ）→～Ａ</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r>
              <a:rPr lang="en-US" altLang="ja-JP"/>
              <a:t>6 On Theory of Legal System</a:t>
            </a:r>
          </a:p>
        </p:txBody>
      </p:sp>
      <p:sp>
        <p:nvSpPr>
          <p:cNvPr id="50179" name="Rectangle 3"/>
          <p:cNvSpPr>
            <a:spLocks noGrp="1" noChangeArrowheads="1"/>
          </p:cNvSpPr>
          <p:nvPr>
            <p:ph type="body" idx="1"/>
          </p:nvPr>
        </p:nvSpPr>
        <p:spPr/>
        <p:txBody>
          <a:bodyPr/>
          <a:lstStyle/>
          <a:p>
            <a:pPr>
              <a:lnSpc>
                <a:spcPct val="80000"/>
              </a:lnSpc>
            </a:pPr>
            <a:r>
              <a:rPr lang="en-US" altLang="ja-JP" sz="2000"/>
              <a:t>The law require a legal system as a deductive system so that a judgment is, in legal reasoning, justified from the legal system together with the relevant facts of a event.  </a:t>
            </a:r>
          </a:p>
          <a:p>
            <a:pPr>
              <a:lnSpc>
                <a:spcPct val="80000"/>
              </a:lnSpc>
            </a:pPr>
            <a:r>
              <a:rPr lang="en-US" altLang="ja-JP" sz="2000"/>
              <a:t>How legal order is to be systematized as a deductive system, that has been a target of legal philosophical studies.</a:t>
            </a:r>
          </a:p>
          <a:p>
            <a:pPr>
              <a:lnSpc>
                <a:spcPct val="80000"/>
              </a:lnSpc>
            </a:pPr>
            <a:r>
              <a:rPr lang="en-US" altLang="ja-JP" sz="2000"/>
              <a:t>LJ analyze and construct a legal system in terms of above three primitives including three types of alternative legal sentence.</a:t>
            </a:r>
          </a:p>
          <a:p>
            <a:pPr>
              <a:lnSpc>
                <a:spcPct val="80000"/>
              </a:lnSpc>
            </a:pPr>
            <a:r>
              <a:rPr lang="en-US" altLang="ja-JP" sz="2000"/>
              <a:t>LJ succeeded in demonstrating the legal system as a deductive system on those basis.</a:t>
            </a:r>
          </a:p>
          <a:p>
            <a:pPr>
              <a:lnSpc>
                <a:spcPct val="80000"/>
              </a:lnSpc>
            </a:pPr>
            <a:r>
              <a:rPr lang="en-US" altLang="ja-JP" sz="2000"/>
              <a:t>Thereby, the concept of validity of legal sentences and legal meta inference play a important role.</a:t>
            </a:r>
          </a:p>
          <a:p>
            <a:pPr>
              <a:lnSpc>
                <a:spcPct val="80000"/>
              </a:lnSpc>
            </a:pPr>
            <a:r>
              <a:rPr lang="en-US" altLang="ja-JP" sz="2000"/>
              <a:t>The final target of legal reasoning is to prove the validity of object sentences, to identify what kind of sentences describing obligation are valid.</a:t>
            </a:r>
          </a:p>
          <a:p>
            <a:pPr>
              <a:lnSpc>
                <a:spcPct val="80000"/>
              </a:lnSpc>
            </a:pPr>
            <a:r>
              <a:rPr lang="en-US" altLang="ja-JP" sz="2000"/>
              <a:t>On that way, various legal state of affairs is to be proved as well.</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r>
              <a:rPr lang="en-US" altLang="ja-JP"/>
              <a:t>Legal meta inference</a:t>
            </a:r>
          </a:p>
        </p:txBody>
      </p:sp>
      <p:sp>
        <p:nvSpPr>
          <p:cNvPr id="51203" name="Rectangle 3"/>
          <p:cNvSpPr>
            <a:spLocks noGrp="1" noChangeArrowheads="1"/>
          </p:cNvSpPr>
          <p:nvPr>
            <p:ph type="body" idx="1"/>
          </p:nvPr>
        </p:nvSpPr>
        <p:spPr/>
        <p:txBody>
          <a:bodyPr/>
          <a:lstStyle/>
          <a:p>
            <a:r>
              <a:rPr lang="en-US" altLang="ja-JP"/>
              <a:t>Legal sentence, which is applied to solve a problem, is to be valid.  In other words:</a:t>
            </a:r>
          </a:p>
          <a:p>
            <a:r>
              <a:rPr lang="en-US" altLang="ja-JP"/>
              <a:t>Only valid legal sentence can be applied as the premises of the legal inference.</a:t>
            </a:r>
          </a:p>
          <a:p>
            <a:r>
              <a:rPr lang="en-US" altLang="ja-JP"/>
              <a:t>The inference, which decide whether the legal sentence applied is valid, is called legal meta inference.</a:t>
            </a:r>
          </a:p>
          <a:p>
            <a:endParaRPr lang="en-US" altLang="ja-JP"/>
          </a:p>
          <a:p>
            <a:endParaRPr lang="en-US" altLang="ja-JP"/>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en-US" altLang="ja-JP" sz="4000"/>
              <a:t>The validity relationship between  legal sentences</a:t>
            </a:r>
          </a:p>
        </p:txBody>
      </p:sp>
      <p:sp>
        <p:nvSpPr>
          <p:cNvPr id="43011" name="Rectangle 3"/>
          <p:cNvSpPr>
            <a:spLocks noGrp="1" noChangeArrowheads="1"/>
          </p:cNvSpPr>
          <p:nvPr>
            <p:ph type="body" idx="1"/>
          </p:nvPr>
        </p:nvSpPr>
        <p:spPr/>
        <p:txBody>
          <a:bodyPr/>
          <a:lstStyle/>
          <a:p>
            <a:pPr>
              <a:lnSpc>
                <a:spcPct val="80000"/>
              </a:lnSpc>
            </a:pPr>
            <a:r>
              <a:rPr lang="en-US" altLang="ja-JP" sz="2400"/>
              <a:t>The validity of a legal object sentence is based on the description of the validity in the legal meta sentence.</a:t>
            </a:r>
          </a:p>
          <a:p>
            <a:pPr>
              <a:lnSpc>
                <a:spcPct val="80000"/>
              </a:lnSpc>
            </a:pPr>
            <a:r>
              <a:rPr lang="en-US" altLang="ja-JP" sz="2400"/>
              <a:t>The validity of this legal meta sentences is prescribed by other legal meta sentences.  </a:t>
            </a:r>
          </a:p>
          <a:p>
            <a:pPr>
              <a:lnSpc>
                <a:spcPct val="80000"/>
              </a:lnSpc>
            </a:pPr>
            <a:r>
              <a:rPr lang="en-US" altLang="ja-JP" sz="2400"/>
              <a:t>A legal meta sentence that prescribes the validity of a legal meta sentence can be called a higher or upper level legal meta sentence.  </a:t>
            </a:r>
          </a:p>
          <a:p>
            <a:pPr>
              <a:lnSpc>
                <a:spcPct val="80000"/>
              </a:lnSpc>
            </a:pPr>
            <a:r>
              <a:rPr lang="en-US" altLang="ja-JP" sz="2400"/>
              <a:t>The validity of each legal meta sentence is prescribed by a higher level of legal meta sentence.  </a:t>
            </a:r>
          </a:p>
          <a:p>
            <a:pPr>
              <a:lnSpc>
                <a:spcPct val="80000"/>
              </a:lnSpc>
            </a:pPr>
            <a:r>
              <a:rPr lang="en-US" altLang="ja-JP" sz="2400"/>
              <a:t>The highest, final level of legal meta sentence can be called a “basic” or “fundamental” legal meta sentence. </a:t>
            </a:r>
          </a:p>
          <a:p>
            <a:pPr>
              <a:lnSpc>
                <a:spcPct val="80000"/>
              </a:lnSpc>
            </a:pPr>
            <a:r>
              <a:rPr lang="en-US" altLang="ja-JP" sz="2400"/>
              <a:t>The validity of the final, highest legal meta sentence is to be set as  fact</a:t>
            </a:r>
            <a:r>
              <a:rPr lang="en-US" altLang="ja-JP" sz="2400">
                <a:hlinkClick r:id="" action="ppaction://noaction"/>
              </a:rPr>
              <a:t>[1]</a:t>
            </a:r>
            <a:endParaRPr lang="en-US" altLang="ja-JP" sz="240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altLang="ja-JP" sz="4000"/>
              <a:t>Fundamental Legal meta rule sentence</a:t>
            </a:r>
          </a:p>
        </p:txBody>
      </p:sp>
      <p:sp>
        <p:nvSpPr>
          <p:cNvPr id="24579" name="Rectangle 3"/>
          <p:cNvSpPr>
            <a:spLocks noGrp="1" noChangeArrowheads="1"/>
          </p:cNvSpPr>
          <p:nvPr>
            <p:ph type="body" idx="1"/>
          </p:nvPr>
        </p:nvSpPr>
        <p:spPr/>
        <p:txBody>
          <a:bodyPr/>
          <a:lstStyle/>
          <a:p>
            <a:pPr>
              <a:lnSpc>
                <a:spcPct val="80000"/>
              </a:lnSpc>
            </a:pPr>
            <a:r>
              <a:rPr lang="en-US" altLang="ja-JP" sz="2400" i="1"/>
              <a:t>(mrl)</a:t>
            </a:r>
          </a:p>
          <a:p>
            <a:pPr>
              <a:lnSpc>
                <a:spcPct val="80000"/>
              </a:lnSpc>
            </a:pPr>
            <a:r>
              <a:rPr lang="en-US" altLang="ja-JP" sz="2400" i="1"/>
              <a:t>A legal sentence S is valid for a goal G at the time T</a:t>
            </a:r>
          </a:p>
          <a:p>
            <a:pPr>
              <a:lnSpc>
                <a:spcPct val="80000"/>
              </a:lnSpc>
            </a:pPr>
            <a:r>
              <a:rPr lang="en-US" altLang="ja-JP" sz="2400" i="1"/>
              <a:t>←→ </a:t>
            </a:r>
          </a:p>
          <a:p>
            <a:pPr>
              <a:lnSpc>
                <a:spcPct val="80000"/>
              </a:lnSpc>
            </a:pPr>
            <a:r>
              <a:rPr lang="en-US" altLang="ja-JP" sz="2400" i="1"/>
              <a:t>S becomes valid for G at time T1 before T &amp;</a:t>
            </a:r>
            <a:r>
              <a:rPr lang="ja-JP" altLang="en-US" sz="2400" i="1"/>
              <a:t>　</a:t>
            </a:r>
          </a:p>
          <a:p>
            <a:pPr>
              <a:lnSpc>
                <a:spcPct val="80000"/>
              </a:lnSpc>
            </a:pPr>
            <a:r>
              <a:rPr lang="en-US" altLang="ja-JP" sz="2400" i="1"/>
              <a:t>Not(S is terminated for G after T1 and before T).</a:t>
            </a:r>
          </a:p>
          <a:p>
            <a:pPr>
              <a:lnSpc>
                <a:spcPct val="80000"/>
              </a:lnSpc>
            </a:pPr>
            <a:endParaRPr lang="en-US" altLang="ja-JP" sz="2400"/>
          </a:p>
          <a:p>
            <a:pPr>
              <a:lnSpc>
                <a:spcPct val="80000"/>
              </a:lnSpc>
            </a:pPr>
            <a:r>
              <a:rPr lang="en-US" altLang="ja-JP" sz="2400"/>
              <a:t>This is a fundamental legal meta rule sentence  implicitly taken for granted all</a:t>
            </a:r>
            <a:r>
              <a:rPr lang="ja-JP" altLang="en-US" sz="2400"/>
              <a:t>　</a:t>
            </a:r>
            <a:r>
              <a:rPr lang="en-US" altLang="ja-JP" sz="2400"/>
              <a:t>regulations.  </a:t>
            </a:r>
          </a:p>
          <a:p>
            <a:pPr>
              <a:lnSpc>
                <a:spcPct val="80000"/>
              </a:lnSpc>
            </a:pPr>
            <a:r>
              <a:rPr lang="en-US" altLang="ja-JP" sz="2400"/>
              <a:t>Without this rule, no statutory legal sentence works  when it comes to application.</a:t>
            </a:r>
          </a:p>
          <a:p>
            <a:pPr>
              <a:lnSpc>
                <a:spcPct val="80000"/>
              </a:lnSpc>
            </a:pPr>
            <a:r>
              <a:rPr lang="en-US" altLang="ja-JP" sz="2400"/>
              <a:t>This rule is the most fundamental among legal meta rules  enabling  us to put a mere collection of legal sentences into a legal system.</a:t>
            </a:r>
            <a:endParaRPr lang="en-US" altLang="ja-JP" sz="2400" i="1"/>
          </a:p>
          <a:p>
            <a:pPr>
              <a:lnSpc>
                <a:spcPct val="80000"/>
              </a:lnSpc>
            </a:pPr>
            <a:endParaRPr lang="en-US" altLang="ja-JP" sz="2400" i="1"/>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r>
              <a:rPr lang="en-US" altLang="ja-JP"/>
              <a:t>Logical structure of contract law regulating changes in legal relations</a:t>
            </a:r>
          </a:p>
        </p:txBody>
      </p:sp>
      <p:sp>
        <p:nvSpPr>
          <p:cNvPr id="65539" name="Rectangle 3"/>
          <p:cNvSpPr>
            <a:spLocks noGrp="1" noChangeArrowheads="1"/>
          </p:cNvSpPr>
          <p:nvPr>
            <p:ph type="body" idx="1"/>
          </p:nvPr>
        </p:nvSpPr>
        <p:spPr/>
        <p:txBody>
          <a:bodyPr/>
          <a:lstStyle/>
          <a:p>
            <a:r>
              <a:rPr lang="en-US" altLang="ja-JP"/>
              <a:t>Legal rule sentences deciding that legal sentences are valid.</a:t>
            </a:r>
          </a:p>
          <a:p>
            <a:r>
              <a:rPr lang="en-US" altLang="ja-JP"/>
              <a:t>Logical structure of contract law deciding accrual of obligation</a:t>
            </a:r>
          </a:p>
          <a:p>
            <a:r>
              <a:rPr lang="en-US" altLang="ja-JP"/>
              <a:t>Logical structure of contract law deciding termination of obligations</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altLang="ja-JP" sz="4000"/>
              <a:t>Legal rule sentences prescribing “a legal sentence becomes valid” </a:t>
            </a:r>
          </a:p>
        </p:txBody>
      </p:sp>
      <p:sp>
        <p:nvSpPr>
          <p:cNvPr id="25603" name="Rectangle 3"/>
          <p:cNvSpPr>
            <a:spLocks noGrp="1" noChangeArrowheads="1"/>
          </p:cNvSpPr>
          <p:nvPr>
            <p:ph type="body" idx="1"/>
          </p:nvPr>
        </p:nvSpPr>
        <p:spPr/>
        <p:txBody>
          <a:bodyPr/>
          <a:lstStyle/>
          <a:p>
            <a:r>
              <a:rPr lang="en-US" altLang="ja-JP">
                <a:latin typeface="ＭＳ 明朝" panose="02020609040205080304" pitchFamily="17" charset="-128"/>
                <a:ea typeface="ＭＳ 明朝" panose="02020609040205080304" pitchFamily="17" charset="-128"/>
              </a:rPr>
              <a:t>The accrual of validity of a complex legal sentence follows the accrual of validity of elementary legal sentences which belong to it.</a:t>
            </a:r>
          </a:p>
          <a:p>
            <a:endParaRPr lang="en-US" altLang="ja-JP">
              <a:latin typeface="ＭＳ 明朝" panose="02020609040205080304" pitchFamily="17" charset="-128"/>
              <a:ea typeface="ＭＳ 明朝" panose="02020609040205080304" pitchFamily="17" charset="-128"/>
            </a:endParaRPr>
          </a:p>
          <a:p>
            <a:pPr algn="just"/>
            <a:r>
              <a:rPr lang="en-US" altLang="ja-JP" b="1" i="1">
                <a:latin typeface="ＭＳ 明朝" panose="02020609040205080304" pitchFamily="17" charset="-128"/>
                <a:ea typeface="ＭＳ 明朝" panose="02020609040205080304" pitchFamily="17" charset="-128"/>
              </a:rPr>
              <a:t>(r01) </a:t>
            </a:r>
            <a:r>
              <a:rPr lang="en-US" altLang="ja-JP" b="1" i="1">
                <a:latin typeface="ＭＳ 明朝" panose="02020609040205080304" pitchFamily="17" charset="-128"/>
                <a:ea typeface="ＭＳ ゴシック" panose="020B0609070205080204" pitchFamily="49" charset="-128"/>
              </a:rPr>
              <a:t>become_valid(ES,G,T) &lt;- </a:t>
            </a:r>
          </a:p>
          <a:p>
            <a:pPr algn="just"/>
            <a:r>
              <a:rPr lang="en-US" altLang="ja-JP" b="1" i="1">
                <a:latin typeface="ＭＳ 明朝" panose="02020609040205080304" pitchFamily="17" charset="-128"/>
                <a:ea typeface="ＭＳ ゴシック" panose="020B0609070205080204" pitchFamily="49" charset="-128"/>
              </a:rPr>
              <a:t>element_complex_sentence(ES,CS) &amp; become_valid(CS,G,T</a:t>
            </a:r>
            <a:r>
              <a:rPr lang="en-US" altLang="ja-JP" i="1">
                <a:latin typeface="ＭＳ 明朝" panose="02020609040205080304" pitchFamily="17" charset="-128"/>
                <a:ea typeface="ＭＳ ゴシック" panose="020B0609070205080204" pitchFamily="49" charset="-128"/>
              </a:rPr>
              <a:t>)</a:t>
            </a:r>
          </a:p>
          <a:p>
            <a:endParaRPr lang="en-US" altLang="ja-JP"/>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990600" y="228600"/>
            <a:ext cx="7954963" cy="381000"/>
          </a:xfrm>
        </p:spPr>
        <p:txBody>
          <a:bodyPr/>
          <a:lstStyle/>
          <a:p>
            <a:r>
              <a:rPr lang="en-US" altLang="ja-JP" sz="2800"/>
              <a:t>Changes of legal Relationships (Fig. 3a)</a:t>
            </a:r>
            <a:endParaRPr lang="en-US" altLang="ja-JP"/>
          </a:p>
        </p:txBody>
      </p:sp>
      <p:graphicFrame>
        <p:nvGraphicFramePr>
          <p:cNvPr id="63491" name="Object 3"/>
          <p:cNvGraphicFramePr>
            <a:graphicFrameLocks noChangeAspect="1"/>
          </p:cNvGraphicFramePr>
          <p:nvPr>
            <p:ph type="body" idx="1"/>
          </p:nvPr>
        </p:nvGraphicFramePr>
        <p:xfrm>
          <a:off x="830263" y="762000"/>
          <a:ext cx="7756525" cy="5715000"/>
        </p:xfrm>
        <a:graphic>
          <a:graphicData uri="http://schemas.openxmlformats.org/presentationml/2006/ole">
            <mc:AlternateContent xmlns:mc="http://schemas.openxmlformats.org/markup-compatibility/2006">
              <mc:Choice xmlns:v="urn:schemas-microsoft-com:vml" Requires="v">
                <p:oleObj spid="_x0000_s63492" name="RFFlow Flowchart" r:id="rId4" imgW="9576000" imgH="7056000" progId="RFFlow">
                  <p:embed/>
                </p:oleObj>
              </mc:Choice>
              <mc:Fallback>
                <p:oleObj name="RFFlow Flowchart" r:id="rId4" imgW="9576000" imgH="7056000" progId="RFFlow">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0263" y="762000"/>
                        <a:ext cx="7756525" cy="5715000"/>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r>
              <a:rPr lang="en-US" altLang="ja-JP" sz="3000" b="1">
                <a:latin typeface="ＭＳ 明朝" panose="02020609040205080304" pitchFamily="17" charset="-128"/>
                <a:ea typeface="ＭＳ 明朝" panose="02020609040205080304" pitchFamily="17" charset="-128"/>
              </a:rPr>
              <a:t>The accrual of the validity of a legal object sentence by exercising the right</a:t>
            </a:r>
            <a:endParaRPr lang="en-US" altLang="ja-JP" sz="3200" b="1">
              <a:latin typeface="ＭＳ 明朝" panose="02020609040205080304" pitchFamily="17" charset="-128"/>
              <a:ea typeface="ＭＳ 明朝" panose="02020609040205080304" pitchFamily="17" charset="-128"/>
            </a:endParaRPr>
          </a:p>
        </p:txBody>
      </p:sp>
      <p:sp>
        <p:nvSpPr>
          <p:cNvPr id="57347" name="Rectangle 3"/>
          <p:cNvSpPr>
            <a:spLocks noGrp="1" noChangeArrowheads="1"/>
          </p:cNvSpPr>
          <p:nvPr>
            <p:ph type="body" idx="1"/>
          </p:nvPr>
        </p:nvSpPr>
        <p:spPr/>
        <p:txBody>
          <a:bodyPr/>
          <a:lstStyle/>
          <a:p>
            <a:endParaRPr lang="en-US" altLang="ja-JP" sz="2400">
              <a:latin typeface="ＭＳ 明朝" panose="02020609040205080304" pitchFamily="17" charset="-128"/>
              <a:ea typeface="ＭＳ 明朝" panose="02020609040205080304" pitchFamily="17" charset="-128"/>
            </a:endParaRPr>
          </a:p>
          <a:p>
            <a:r>
              <a:rPr lang="en-US" altLang="ja-JP" sz="2400" b="1" i="1">
                <a:latin typeface="ＭＳ 明朝" panose="02020609040205080304" pitchFamily="17" charset="-128"/>
                <a:ea typeface="ＭＳ 明朝" panose="02020609040205080304" pitchFamily="17" charset="-128"/>
              </a:rPr>
              <a:t>(3AA2) "A legal sentence 'X has an obligation to do Z' becomes valid at time T, </a:t>
            </a:r>
          </a:p>
          <a:p>
            <a:r>
              <a:rPr lang="en-US" altLang="ja-JP" sz="2400" b="1" i="1">
                <a:latin typeface="ＭＳ 明朝" panose="02020609040205080304" pitchFamily="17" charset="-128"/>
                <a:ea typeface="ＭＳ 明朝" panose="02020609040205080304" pitchFamily="17" charset="-128"/>
              </a:rPr>
              <a:t>if a legal sentence 'Y has a right to require X to do Z' is valid, and Y exercises the right to require X to do Z at time T.</a:t>
            </a:r>
            <a:r>
              <a:rPr lang="en-US" altLang="ja-JP" sz="2400" b="1" i="1">
                <a:latin typeface="Times New Roman" panose="02020603050405020304" pitchFamily="18" charset="0"/>
                <a:ea typeface="ＭＳ 明朝" panose="02020609040205080304" pitchFamily="17" charset="-128"/>
              </a:rPr>
              <a:t>”</a:t>
            </a:r>
            <a:endParaRPr lang="en-US" altLang="ja-JP" sz="2400" b="1" i="1">
              <a:latin typeface="ＭＳ 明朝" panose="02020609040205080304" pitchFamily="17" charset="-128"/>
              <a:ea typeface="ＭＳ 明朝" panose="02020609040205080304" pitchFamily="17" charset="-128"/>
            </a:endParaRPr>
          </a:p>
          <a:p>
            <a:endParaRPr lang="en-US" altLang="ja-JP" sz="2400" i="1">
              <a:latin typeface="ＭＳ 明朝" panose="02020609040205080304" pitchFamily="17" charset="-128"/>
              <a:ea typeface="ＭＳ 明朝" panose="02020609040205080304" pitchFamily="17" charset="-128"/>
            </a:endParaRPr>
          </a:p>
          <a:p>
            <a:r>
              <a:rPr lang="en-US" altLang="ja-JP" sz="2400" i="1">
                <a:latin typeface="ＭＳ 明朝" panose="02020609040205080304" pitchFamily="17" charset="-128"/>
                <a:ea typeface="ＭＳ 明朝" panose="02020609040205080304" pitchFamily="17" charset="-128"/>
              </a:rPr>
              <a:t>(rCISG46):</a:t>
            </a:r>
            <a:r>
              <a:rPr lang="en-US" altLang="ja-JP" sz="2400">
                <a:latin typeface="ＭＳ 明朝" panose="02020609040205080304" pitchFamily="17" charset="-128"/>
                <a:ea typeface="ＭＳ 明朝" panose="02020609040205080304" pitchFamily="17" charset="-128"/>
              </a:rPr>
              <a:t> </a:t>
            </a:r>
            <a:r>
              <a:rPr lang="en-US" altLang="ja-JP" sz="2400" i="1">
                <a:latin typeface="Times New Roman" panose="02020603050405020304" pitchFamily="18" charset="0"/>
                <a:ea typeface="ＭＳ 明朝" panose="02020609040205080304" pitchFamily="17" charset="-128"/>
              </a:rPr>
              <a:t>“</a:t>
            </a:r>
            <a:r>
              <a:rPr lang="en-US" altLang="ja-JP" sz="2400" i="1">
                <a:latin typeface="ＭＳ 明朝" panose="02020609040205080304" pitchFamily="17" charset="-128"/>
                <a:ea typeface="ＭＳ 明朝" panose="02020609040205080304" pitchFamily="17" charset="-128"/>
              </a:rPr>
              <a:t>The buyer has a right to require the seller to remedy the lack of conformity by repair</a:t>
            </a:r>
            <a:r>
              <a:rPr lang="en-US" altLang="ja-JP" sz="2400" i="1">
                <a:latin typeface="Times New Roman" panose="02020603050405020304" pitchFamily="18" charset="0"/>
                <a:ea typeface="ＭＳ 明朝" panose="02020609040205080304" pitchFamily="17" charset="-128"/>
              </a:rPr>
              <a:t>”</a:t>
            </a:r>
            <a:r>
              <a:rPr lang="en-US" altLang="ja-JP" sz="2400" i="1">
                <a:latin typeface="ＭＳ 明朝" panose="02020609040205080304" pitchFamily="17" charset="-128"/>
                <a:ea typeface="ＭＳ 明朝" panose="02020609040205080304" pitchFamily="17" charset="-128"/>
              </a:rPr>
              <a:t> becomes valid, </a:t>
            </a:r>
          </a:p>
          <a:p>
            <a:r>
              <a:rPr lang="en-US" altLang="ja-JP" sz="2400" i="1">
                <a:latin typeface="ＭＳ 明朝" panose="02020609040205080304" pitchFamily="17" charset="-128"/>
                <a:ea typeface="ＭＳ 明朝" panose="02020609040205080304" pitchFamily="17" charset="-128"/>
              </a:rPr>
              <a:t>if the goods do not conform with the contract.</a:t>
            </a:r>
            <a:endParaRPr lang="en-US" altLang="ja-JP" sz="360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r>
              <a:rPr lang="en-US" altLang="ja-JP" sz="4000"/>
              <a:t>Legal rule sentences prescribing “a legal sentence is terminated”</a:t>
            </a:r>
          </a:p>
        </p:txBody>
      </p:sp>
      <p:sp>
        <p:nvSpPr>
          <p:cNvPr id="88067" name="Rectangle 3"/>
          <p:cNvSpPr>
            <a:spLocks noGrp="1" noChangeArrowheads="1"/>
          </p:cNvSpPr>
          <p:nvPr>
            <p:ph type="body" idx="1"/>
          </p:nvPr>
        </p:nvSpPr>
        <p:spPr/>
        <p:txBody>
          <a:bodyPr/>
          <a:lstStyle/>
          <a:p>
            <a:r>
              <a:rPr lang="en-US" altLang="ja-JP" b="1" i="1">
                <a:latin typeface="ＭＳ 明朝" panose="02020609040205080304" pitchFamily="17" charset="-128"/>
                <a:ea typeface="ＭＳ 明朝" panose="02020609040205080304" pitchFamily="17" charset="-128"/>
              </a:rPr>
              <a:t>The validity of elementary legal sentence is terminated if the complex legal sentence is terminated</a:t>
            </a:r>
            <a:r>
              <a:rPr lang="en-US" altLang="ja-JP" b="1">
                <a:latin typeface="ＭＳ 明朝" panose="02020609040205080304" pitchFamily="17" charset="-128"/>
                <a:ea typeface="ＭＳ 明朝" panose="02020609040205080304" pitchFamily="17" charset="-128"/>
              </a:rPr>
              <a:t>.</a:t>
            </a:r>
          </a:p>
          <a:p>
            <a:pPr>
              <a:buFontTx/>
              <a:buNone/>
            </a:pPr>
            <a:endParaRPr lang="en-US" altLang="ja-JP"/>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466" name="Object 2"/>
          <p:cNvGraphicFramePr>
            <a:graphicFrameLocks noChangeAspect="1"/>
          </p:cNvGraphicFramePr>
          <p:nvPr>
            <p:ph type="body" idx="1"/>
          </p:nvPr>
        </p:nvGraphicFramePr>
        <p:xfrm>
          <a:off x="503238" y="1150938"/>
          <a:ext cx="8412162" cy="4937125"/>
        </p:xfrm>
        <a:graphic>
          <a:graphicData uri="http://schemas.openxmlformats.org/presentationml/2006/ole">
            <mc:AlternateContent xmlns:mc="http://schemas.openxmlformats.org/markup-compatibility/2006">
              <mc:Choice xmlns:v="urn:schemas-microsoft-com:vml" Requires="v">
                <p:oleObj spid="_x0000_s62468" name="RFFlow Flowchart" r:id="rId4" imgW="9936000" imgH="5832000" progId="RFFlow">
                  <p:embed/>
                </p:oleObj>
              </mc:Choice>
              <mc:Fallback>
                <p:oleObj name="RFFlow Flowchart" r:id="rId4" imgW="9936000" imgH="5832000" progId="RFFlow">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3238" y="1150938"/>
                        <a:ext cx="8412162" cy="4937125"/>
                      </a:xfrm>
                      <a:prstGeom prst="rect">
                        <a:avLst/>
                      </a:prstGeom>
                    </p:spPr>
                  </p:pic>
                </p:oleObj>
              </mc:Fallback>
            </mc:AlternateContent>
          </a:graphicData>
        </a:graphic>
      </p:graphicFrame>
      <p:sp>
        <p:nvSpPr>
          <p:cNvPr id="62467" name="Rectangle 3"/>
          <p:cNvSpPr>
            <a:spLocks noGrp="1" noChangeArrowheads="1"/>
          </p:cNvSpPr>
          <p:nvPr>
            <p:ph type="title"/>
          </p:nvPr>
        </p:nvSpPr>
        <p:spPr>
          <a:xfrm>
            <a:off x="506413" y="274638"/>
            <a:ext cx="8180387" cy="457200"/>
          </a:xfrm>
        </p:spPr>
        <p:txBody>
          <a:bodyPr/>
          <a:lstStyle/>
          <a:p>
            <a:r>
              <a:rPr lang="en-US" altLang="ja-JP" sz="2800"/>
              <a:t>Changes of legal Relationships (</a:t>
            </a:r>
            <a:r>
              <a:rPr lang="en-US" altLang="ja-JP" sz="3200"/>
              <a:t>Fig. 3b’)</a:t>
            </a:r>
            <a:endParaRPr lang="en-US" altLang="ja-JP"/>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r>
              <a:rPr lang="ja-JP" altLang="en-US" sz="4000"/>
              <a:t>６　</a:t>
            </a:r>
            <a:r>
              <a:rPr lang="en-US" altLang="ja-JP" sz="4000"/>
              <a:t>Demonstration of LES-5 based on Logical Jurisprudence</a:t>
            </a:r>
          </a:p>
        </p:txBody>
      </p:sp>
      <p:sp>
        <p:nvSpPr>
          <p:cNvPr id="54275" name="Rectangle 3"/>
          <p:cNvSpPr>
            <a:spLocks noGrp="1" noChangeArrowheads="1"/>
          </p:cNvSpPr>
          <p:nvPr>
            <p:ph type="body" idx="1"/>
          </p:nvPr>
        </p:nvSpPr>
        <p:spPr/>
        <p:txBody>
          <a:bodyPr/>
          <a:lstStyle/>
          <a:p>
            <a:r>
              <a:rPr lang="en-US" altLang="ja-JP">
                <a:hlinkClick r:id="rId3" action="ppaction://hlinkfile"/>
              </a:rPr>
              <a:t>Go to demo on off-line</a:t>
            </a:r>
            <a:r>
              <a:rPr lang="en-US" altLang="ja-JP"/>
              <a:t>.</a:t>
            </a:r>
          </a:p>
          <a:p>
            <a:r>
              <a:rPr lang="en-US" altLang="ja-JP">
                <a:hlinkClick r:id="rId4"/>
              </a:rPr>
              <a:t>http://www.meijigakuin.ac.jp/~yoshino/en/</a:t>
            </a:r>
            <a:endParaRPr lang="en-US" altLang="ja-JP"/>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611188" y="0"/>
            <a:ext cx="7726362" cy="609600"/>
          </a:xfrm>
        </p:spPr>
        <p:txBody>
          <a:bodyPr/>
          <a:lstStyle/>
          <a:p>
            <a:r>
              <a:rPr lang="en-US" altLang="ja-JP"/>
              <a:t>Case 8f</a:t>
            </a:r>
          </a:p>
        </p:txBody>
      </p:sp>
      <p:sp>
        <p:nvSpPr>
          <p:cNvPr id="67587" name="Rectangle 3"/>
          <p:cNvSpPr>
            <a:spLocks noGrp="1" noChangeArrowheads="1"/>
          </p:cNvSpPr>
          <p:nvPr>
            <p:ph type="body" idx="1"/>
          </p:nvPr>
        </p:nvSpPr>
        <p:spPr>
          <a:xfrm>
            <a:off x="0" y="685800"/>
            <a:ext cx="8893175" cy="6172200"/>
          </a:xfrm>
        </p:spPr>
        <p:txBody>
          <a:bodyPr/>
          <a:lstStyle/>
          <a:p>
            <a:pPr marL="358775" lvl="2" indent="0">
              <a:lnSpc>
                <a:spcPct val="80000"/>
              </a:lnSpc>
              <a:buFontTx/>
              <a:buNone/>
            </a:pPr>
            <a:r>
              <a:rPr lang="en-US" altLang="ja-JP" sz="1800" b="1"/>
              <a:t>CASE 8f</a:t>
            </a:r>
            <a:br>
              <a:rPr lang="en-US" altLang="ja-JP" sz="1800" b="1"/>
            </a:br>
            <a:r>
              <a:rPr lang="en-US" altLang="ja-JP" sz="1800" b="1"/>
              <a:t>1. On April 1, a New York manufacturer of agricultural machines, A (Anzai),</a:t>
            </a:r>
            <a:br>
              <a:rPr lang="en-US" altLang="ja-JP" sz="1800" b="1"/>
            </a:br>
            <a:r>
              <a:rPr lang="en-US" altLang="ja-JP" sz="1800" b="1"/>
              <a:t>dispatched to the Hamburg branch of a Japanese trading company, B (Bernard),</a:t>
            </a:r>
            <a:br>
              <a:rPr lang="en-US" altLang="ja-JP" sz="1800" b="1"/>
            </a:br>
            <a:r>
              <a:rPr lang="en-US" altLang="ja-JP" sz="1800" b="1"/>
              <a:t>a letter containing the following proposal: A will sell B a set of</a:t>
            </a:r>
            <a:br>
              <a:rPr lang="en-US" altLang="ja-JP" sz="1800" b="1"/>
            </a:br>
            <a:r>
              <a:rPr lang="en-US" altLang="ja-JP" sz="1800" b="1"/>
              <a:t>agricultural machines comprised of a tractor and a rake; the price of the</a:t>
            </a:r>
            <a:br>
              <a:rPr lang="en-US" altLang="ja-JP" sz="1800" b="1"/>
            </a:br>
            <a:r>
              <a:rPr lang="en-US" altLang="ja-JP" sz="1800" b="1"/>
              <a:t>tractor is $50,000; A will deliver the machinery to B by May 10; B must pay</a:t>
            </a:r>
            <a:br>
              <a:rPr lang="en-US" altLang="ja-JP" sz="1800" b="1"/>
            </a:br>
            <a:r>
              <a:rPr lang="en-US" altLang="ja-JP" sz="1800" b="1"/>
              <a:t>A the price of the machinery by May 20; the machinery will be transported by</a:t>
            </a:r>
            <a:br>
              <a:rPr lang="en-US" altLang="ja-JP" sz="1800" b="1"/>
            </a:br>
            <a:r>
              <a:rPr lang="en-US" altLang="ja-JP" sz="1800" b="1"/>
              <a:t>an American fright vessel.</a:t>
            </a:r>
            <a:br>
              <a:rPr lang="en-US" altLang="ja-JP" sz="1800" b="1"/>
            </a:br>
            <a:r>
              <a:rPr lang="en-US" altLang="ja-JP" sz="1800" b="1"/>
              <a:t>2. The proposal reached B's letter box on April 8.</a:t>
            </a:r>
            <a:br>
              <a:rPr lang="en-US" altLang="ja-JP" sz="1800" b="1"/>
            </a:br>
            <a:r>
              <a:rPr lang="en-US" altLang="ja-JP" sz="1800" b="1"/>
              <a:t>3. On April 9, B telephoned A and said, "I accept your offer. However, I</a:t>
            </a:r>
            <a:br>
              <a:rPr lang="en-US" altLang="ja-JP" sz="1800" b="1"/>
            </a:br>
            <a:r>
              <a:rPr lang="en-US" altLang="ja-JP" sz="1800" b="1"/>
              <a:t>want the machinery transported by Japanese container ship."</a:t>
            </a:r>
            <a:br>
              <a:rPr lang="en-US" altLang="ja-JP" sz="1800" b="1"/>
            </a:br>
            <a:r>
              <a:rPr lang="en-US" altLang="ja-JP" sz="1800" b="1"/>
              <a:t>4. A delivered the agricultural machinery to a Japanese container ship at</a:t>
            </a:r>
            <a:br>
              <a:rPr lang="en-US" altLang="ja-JP" sz="1800" b="1"/>
            </a:br>
            <a:r>
              <a:rPr lang="en-US" altLang="ja-JP" sz="1800" b="1"/>
              <a:t>the port of New York on May 1.</a:t>
            </a:r>
            <a:br>
              <a:rPr lang="en-US" altLang="ja-JP" sz="1800" b="1"/>
            </a:br>
            <a:r>
              <a:rPr lang="en-US" altLang="ja-JP" sz="1800" b="1"/>
              <a:t>5. The machinery was delivered to B's Hamburg branch on May 31.</a:t>
            </a:r>
            <a:br>
              <a:rPr lang="en-US" altLang="ja-JP" sz="1800" b="1"/>
            </a:br>
            <a:r>
              <a:rPr lang="en-US" altLang="ja-JP" sz="1800" b="1"/>
              <a:t>6. B examined the machinery on June 5.</a:t>
            </a:r>
            <a:br>
              <a:rPr lang="en-US" altLang="ja-JP" sz="1800" b="1"/>
            </a:br>
            <a:r>
              <a:rPr lang="en-US" altLang="ja-JP" sz="1800" b="1"/>
              <a:t>7. B paid A $58,000 on May 20. (The market price of the rake was $8,000).</a:t>
            </a:r>
            <a:br>
              <a:rPr lang="en-US" altLang="ja-JP" sz="1800" b="1"/>
            </a:br>
            <a:r>
              <a:rPr lang="en-US" altLang="ja-JP" sz="1800" b="1"/>
              <a:t>8. On August 10, the machinery malfunctioned because of a defective</a:t>
            </a:r>
            <a:br>
              <a:rPr lang="en-US" altLang="ja-JP" sz="1800" b="1"/>
            </a:br>
            <a:r>
              <a:rPr lang="en-US" altLang="ja-JP" sz="1800" b="1"/>
              <a:t>connecting gear.</a:t>
            </a:r>
            <a:br>
              <a:rPr lang="en-US" altLang="ja-JP" sz="1800" b="1"/>
            </a:br>
            <a:r>
              <a:rPr lang="en-US" altLang="ja-JP" sz="1800" b="1"/>
              <a:t>9. B notified A of the malfunction immediately.</a:t>
            </a:r>
            <a:br>
              <a:rPr lang="en-US" altLang="ja-JP" sz="1800" b="1"/>
            </a:br>
            <a:r>
              <a:rPr lang="en-US" altLang="ja-JP" sz="1800" b="1"/>
              <a:t>10. On September 1, B demanded that A repair the lack of conformity within</a:t>
            </a:r>
            <a:br>
              <a:rPr lang="en-US" altLang="ja-JP" sz="1800" b="1"/>
            </a:br>
            <a:r>
              <a:rPr lang="en-US" altLang="ja-JP" sz="1800" b="1"/>
              <a:t>one month.</a:t>
            </a:r>
            <a:br>
              <a:rPr lang="en-US" altLang="ja-JP" sz="1800" b="1"/>
            </a:br>
            <a:r>
              <a:rPr lang="en-US" altLang="ja-JP" sz="1800" b="1"/>
              <a:t>11. A did not repair the defect by October 1.</a:t>
            </a:r>
            <a:br>
              <a:rPr lang="en-US" altLang="ja-JP" sz="1800" b="1"/>
            </a:br>
            <a:r>
              <a:rPr lang="en-US" altLang="ja-JP" sz="1800" b="1"/>
              <a:t>12. On October 10, B declared the contract avoided.</a:t>
            </a:r>
            <a:br>
              <a:rPr lang="en-US" altLang="ja-JP" sz="1800" b="1"/>
            </a:br>
            <a:r>
              <a:rPr lang="en-US" altLang="ja-JP" sz="1800" b="1"/>
              <a:t>13. On December 10, B made restitution of the machine to A.</a:t>
            </a:r>
            <a:br>
              <a:rPr lang="en-US" altLang="ja-JP" sz="1800" b="1"/>
            </a:br>
            <a:r>
              <a:rPr lang="en-US" altLang="ja-JP" sz="1800" b="1"/>
              <a:t>14. On December 20, A made restitution of the $58,000 price to B, plus</a:t>
            </a:r>
            <a:br>
              <a:rPr lang="en-US" altLang="ja-JP" sz="1800" b="1"/>
            </a:br>
            <a:r>
              <a:rPr lang="en-US" altLang="ja-JP" sz="1800" b="1"/>
              <a:t>interest, and gave compensation for damages B had suffered.</a:t>
            </a:r>
            <a:br>
              <a:rPr lang="en-US" altLang="ja-JP" sz="1800" b="1"/>
            </a:br>
            <a:endParaRPr lang="en-US" altLang="ja-JP" sz="1800" b="1"/>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pPr algn="just"/>
            <a:r>
              <a:rPr lang="en-US" altLang="ja-JP"/>
              <a:t>Queries</a:t>
            </a:r>
          </a:p>
        </p:txBody>
      </p:sp>
      <p:sp>
        <p:nvSpPr>
          <p:cNvPr id="69635" name="Rectangle 3"/>
          <p:cNvSpPr>
            <a:spLocks noGrp="1" noChangeArrowheads="1"/>
          </p:cNvSpPr>
          <p:nvPr>
            <p:ph type="body" idx="1"/>
          </p:nvPr>
        </p:nvSpPr>
        <p:spPr/>
        <p:txBody>
          <a:bodyPr/>
          <a:lstStyle/>
          <a:p>
            <a:pPr algn="just"/>
            <a:r>
              <a:rPr lang="en-US" altLang="ja-JP" sz="2000">
                <a:latin typeface="ＭＳ 明朝" panose="02020609040205080304" pitchFamily="17" charset="-128"/>
                <a:ea typeface="ＭＳ 明朝" panose="02020609040205080304" pitchFamily="17" charset="-128"/>
              </a:rPr>
              <a:t> At each of the points of time indicated below, what is the legal relation that exists between A and B? </a:t>
            </a:r>
          </a:p>
          <a:p>
            <a:pPr algn="just"/>
            <a:r>
              <a:rPr lang="en-US" altLang="ja-JP" sz="2000">
                <a:latin typeface="ＭＳ 明朝" panose="02020609040205080304" pitchFamily="17" charset="-128"/>
                <a:ea typeface="ＭＳ 明朝" panose="02020609040205080304" pitchFamily="17" charset="-128"/>
              </a:rPr>
              <a:t>1: April 5th</a:t>
            </a:r>
          </a:p>
          <a:p>
            <a:pPr algn="just"/>
            <a:r>
              <a:rPr lang="en-US" altLang="ja-JP" sz="2000">
                <a:latin typeface="ＭＳ 明朝" panose="02020609040205080304" pitchFamily="17" charset="-128"/>
                <a:ea typeface="ＭＳ 明朝" panose="02020609040205080304" pitchFamily="17" charset="-128"/>
              </a:rPr>
              <a:t>2: April 15th </a:t>
            </a:r>
          </a:p>
          <a:p>
            <a:pPr algn="just"/>
            <a:r>
              <a:rPr lang="en-US" altLang="ja-JP" sz="2000">
                <a:latin typeface="ＭＳ 明朝" panose="02020609040205080304" pitchFamily="17" charset="-128"/>
                <a:ea typeface="ＭＳ 明朝" panose="02020609040205080304" pitchFamily="17" charset="-128"/>
              </a:rPr>
              <a:t>3: May 5th </a:t>
            </a:r>
          </a:p>
          <a:p>
            <a:pPr algn="just"/>
            <a:r>
              <a:rPr lang="en-US" altLang="ja-JP" sz="2000">
                <a:latin typeface="ＭＳ 明朝" panose="02020609040205080304" pitchFamily="17" charset="-128"/>
                <a:ea typeface="ＭＳ 明朝" panose="02020609040205080304" pitchFamily="17" charset="-128"/>
              </a:rPr>
              <a:t>4: August 15th</a:t>
            </a:r>
          </a:p>
          <a:p>
            <a:pPr algn="just"/>
            <a:r>
              <a:rPr lang="en-US" altLang="ja-JP" sz="2000">
                <a:latin typeface="ＭＳ 明朝" panose="02020609040205080304" pitchFamily="17" charset="-128"/>
                <a:ea typeface="ＭＳ 明朝" panose="02020609040205080304" pitchFamily="17" charset="-128"/>
              </a:rPr>
              <a:t>5: September 15th </a:t>
            </a:r>
          </a:p>
          <a:p>
            <a:pPr algn="just"/>
            <a:r>
              <a:rPr lang="en-US" altLang="ja-JP" sz="2000">
                <a:latin typeface="ＭＳ 明朝" panose="02020609040205080304" pitchFamily="17" charset="-128"/>
                <a:ea typeface="ＭＳ 明朝" panose="02020609040205080304" pitchFamily="17" charset="-128"/>
              </a:rPr>
              <a:t>6: October 5th</a:t>
            </a:r>
          </a:p>
          <a:p>
            <a:pPr algn="just"/>
            <a:r>
              <a:rPr lang="en-US" altLang="ja-JP" sz="2000">
                <a:latin typeface="ＭＳ 明朝" panose="02020609040205080304" pitchFamily="17" charset="-128"/>
                <a:ea typeface="ＭＳ 明朝" panose="02020609040205080304" pitchFamily="17" charset="-128"/>
              </a:rPr>
              <a:t>7: November 15th </a:t>
            </a:r>
          </a:p>
          <a:p>
            <a:pPr algn="just"/>
            <a:r>
              <a:rPr lang="en-US" altLang="ja-JP" sz="2000">
                <a:latin typeface="ＭＳ 明朝" panose="02020609040205080304" pitchFamily="17" charset="-128"/>
                <a:ea typeface="ＭＳ 明朝" panose="02020609040205080304" pitchFamily="17" charset="-128"/>
              </a:rPr>
              <a:t>8: December 15th</a:t>
            </a:r>
          </a:p>
          <a:p>
            <a:pPr algn="just"/>
            <a:r>
              <a:rPr lang="en-US" altLang="ja-JP" sz="2000">
                <a:latin typeface="ＭＳ 明朝" panose="02020609040205080304" pitchFamily="17" charset="-128"/>
                <a:ea typeface="ＭＳ 明朝" panose="02020609040205080304" pitchFamily="17" charset="-128"/>
              </a:rPr>
              <a:t>9: December 25th</a:t>
            </a:r>
            <a:endParaRPr lang="en-US" altLang="ja-JP">
              <a:latin typeface="ＭＳ 明朝" panose="02020609040205080304" pitchFamily="17" charset="-128"/>
              <a:ea typeface="ＭＳ 明朝" panose="02020609040205080304" pitchFamily="17" charset="-128"/>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1189038" y="457200"/>
            <a:ext cx="7954962" cy="381000"/>
          </a:xfrm>
        </p:spPr>
        <p:txBody>
          <a:bodyPr/>
          <a:lstStyle/>
          <a:p>
            <a:r>
              <a:rPr lang="en-US" altLang="ja-JP"/>
              <a:t>CISG Articles </a:t>
            </a:r>
          </a:p>
        </p:txBody>
      </p:sp>
      <p:sp>
        <p:nvSpPr>
          <p:cNvPr id="70659" name="Rectangle 3"/>
          <p:cNvSpPr>
            <a:spLocks noGrp="1" noChangeArrowheads="1"/>
          </p:cNvSpPr>
          <p:nvPr>
            <p:ph type="body" idx="1"/>
          </p:nvPr>
        </p:nvSpPr>
        <p:spPr>
          <a:xfrm>
            <a:off x="533400" y="838200"/>
            <a:ext cx="8412163" cy="5486400"/>
          </a:xfrm>
        </p:spPr>
        <p:txBody>
          <a:bodyPr/>
          <a:lstStyle/>
          <a:p>
            <a:r>
              <a:rPr lang="en-US" altLang="ja-JP" sz="1800">
                <a:latin typeface="ＭＳ 明朝" panose="02020609040205080304" pitchFamily="17" charset="-128"/>
                <a:ea typeface="ＭＳ 明朝" panose="02020609040205080304" pitchFamily="17" charset="-128"/>
              </a:rPr>
              <a:t>The following articles of the CISG apply to the case:</a:t>
            </a:r>
          </a:p>
          <a:p>
            <a:pPr algn="just"/>
            <a:r>
              <a:rPr lang="en-US" altLang="ja-JP" sz="1800">
                <a:latin typeface="ＭＳ 明朝" panose="02020609040205080304" pitchFamily="17" charset="-128"/>
                <a:ea typeface="ＭＳ 明朝" panose="02020609040205080304" pitchFamily="17" charset="-128"/>
              </a:rPr>
              <a:t>Article 15(1) An offer becomes effective when it reaches the offeree.</a:t>
            </a:r>
          </a:p>
          <a:p>
            <a:pPr algn="just"/>
            <a:r>
              <a:rPr lang="en-US" altLang="ja-JP" sz="1800">
                <a:latin typeface="ＭＳ 明朝" panose="02020609040205080304" pitchFamily="17" charset="-128"/>
                <a:ea typeface="ＭＳ 明朝" panose="02020609040205080304" pitchFamily="17" charset="-128"/>
              </a:rPr>
              <a:t>(2) An offer, even if it is irrevocable, may be withdrawn if the withdrawal reaches the offeree before or at the same time as the offer.Article 16(1) Until a contract is concluded an offer may be revoked if the revocation reaches the offeree before he has dispatched an acceptance.</a:t>
            </a:r>
          </a:p>
          <a:p>
            <a:pPr algn="just"/>
            <a:r>
              <a:rPr lang="en-US" altLang="ja-JP" sz="1800">
                <a:latin typeface="ＭＳ 明朝" panose="02020609040205080304" pitchFamily="17" charset="-128"/>
                <a:ea typeface="ＭＳ 明朝" panose="02020609040205080304" pitchFamily="17" charset="-128"/>
              </a:rPr>
              <a:t>Article 18(2) An acceptance of an offer becomes effective at the moment the indication of assent reaches the offeror. </a:t>
            </a:r>
            <a:r>
              <a:rPr lang="en-US" altLang="ja-JP" sz="1800">
                <a:latin typeface="Courier New" panose="02070309020205020404" pitchFamily="49" charset="0"/>
                <a:ea typeface="ＭＳ 明朝" panose="02020609040205080304" pitchFamily="17" charset="-128"/>
              </a:rPr>
              <a:t>…</a:t>
            </a:r>
            <a:r>
              <a:rPr lang="en-US" altLang="ja-JP" sz="1800">
                <a:latin typeface="ＭＳ 明朝" panose="02020609040205080304" pitchFamily="17" charset="-128"/>
                <a:ea typeface="ＭＳ 明朝" panose="02020609040205080304" pitchFamily="17" charset="-128"/>
              </a:rPr>
              <a:t> .</a:t>
            </a:r>
          </a:p>
          <a:p>
            <a:pPr algn="just"/>
            <a:r>
              <a:rPr lang="en-US" altLang="ja-JP" sz="1800">
                <a:latin typeface="ＭＳ 明朝" panose="02020609040205080304" pitchFamily="17" charset="-128"/>
                <a:ea typeface="ＭＳ 明朝" panose="02020609040205080304" pitchFamily="17" charset="-128"/>
              </a:rPr>
              <a:t>Article 23</a:t>
            </a:r>
          </a:p>
          <a:p>
            <a:pPr algn="just"/>
            <a:r>
              <a:rPr lang="en-US" altLang="ja-JP" sz="1800">
                <a:latin typeface="ＭＳ 明朝" panose="02020609040205080304" pitchFamily="17" charset="-128"/>
                <a:ea typeface="ＭＳ 明朝" panose="02020609040205080304" pitchFamily="17" charset="-128"/>
              </a:rPr>
              <a:t>A contract is concluded at the moment when an acceptance of an offer becomes effective in accordance with the provisions of this Convention.</a:t>
            </a:r>
          </a:p>
          <a:p>
            <a:pPr algn="just"/>
            <a:r>
              <a:rPr lang="en-US" altLang="ja-JP" sz="1800">
                <a:latin typeface="ＭＳ 明朝" panose="02020609040205080304" pitchFamily="17" charset="-128"/>
                <a:ea typeface="ＭＳ 明朝" panose="02020609040205080304" pitchFamily="17" charset="-128"/>
              </a:rPr>
              <a:t>Article 31</a:t>
            </a:r>
          </a:p>
          <a:p>
            <a:pPr algn="just"/>
            <a:r>
              <a:rPr lang="en-US" altLang="ja-JP" sz="1800">
                <a:latin typeface="ＭＳ 明朝" panose="02020609040205080304" pitchFamily="17" charset="-128"/>
                <a:ea typeface="ＭＳ 明朝" panose="02020609040205080304" pitchFamily="17" charset="-128"/>
              </a:rPr>
              <a:t>If the seller is not bound to deliver the goods at any other particular place, his obligation to deliver consists:</a:t>
            </a:r>
          </a:p>
          <a:p>
            <a:pPr algn="just"/>
            <a:r>
              <a:rPr lang="en-US" altLang="ja-JP" sz="1800">
                <a:latin typeface="ＭＳ 明朝" panose="02020609040205080304" pitchFamily="17" charset="-128"/>
                <a:ea typeface="ＭＳ 明朝" panose="02020609040205080304" pitchFamily="17" charset="-128"/>
              </a:rPr>
              <a:t>(a) if the contract of sale involves carriage of the goods - in handing the goods over to the first carrier for transmission to the buyer;</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1189038" y="457200"/>
            <a:ext cx="7954962" cy="381000"/>
          </a:xfrm>
        </p:spPr>
        <p:txBody>
          <a:bodyPr/>
          <a:lstStyle/>
          <a:p>
            <a:r>
              <a:rPr lang="en-US" altLang="ja-JP"/>
              <a:t>CISG Articles</a:t>
            </a:r>
          </a:p>
        </p:txBody>
      </p:sp>
      <p:sp>
        <p:nvSpPr>
          <p:cNvPr id="71683" name="Rectangle 3"/>
          <p:cNvSpPr>
            <a:spLocks noGrp="1" noChangeArrowheads="1"/>
          </p:cNvSpPr>
          <p:nvPr>
            <p:ph type="body" idx="1"/>
          </p:nvPr>
        </p:nvSpPr>
        <p:spPr>
          <a:xfrm>
            <a:off x="609600" y="990600"/>
            <a:ext cx="8335963" cy="5334000"/>
          </a:xfrm>
        </p:spPr>
        <p:txBody>
          <a:bodyPr/>
          <a:lstStyle/>
          <a:p>
            <a:pPr algn="just"/>
            <a:r>
              <a:rPr lang="en-US" altLang="ja-JP" sz="1800">
                <a:latin typeface="ＭＳ 明朝" panose="02020609040205080304" pitchFamily="17" charset="-128"/>
                <a:ea typeface="ＭＳ 明朝" panose="02020609040205080304" pitchFamily="17" charset="-128"/>
              </a:rPr>
              <a:t>Article 38</a:t>
            </a:r>
          </a:p>
          <a:p>
            <a:pPr algn="just"/>
            <a:r>
              <a:rPr lang="en-US" altLang="ja-JP" sz="1800">
                <a:latin typeface="ＭＳ 明朝" panose="02020609040205080304" pitchFamily="17" charset="-128"/>
                <a:ea typeface="ＭＳ 明朝" panose="02020609040205080304" pitchFamily="17" charset="-128"/>
              </a:rPr>
              <a:t>(1) The buyer must examine the goods, or cause them to be examined, within as short a period as is practicable in the circumstances.</a:t>
            </a:r>
          </a:p>
          <a:p>
            <a:pPr algn="just"/>
            <a:r>
              <a:rPr lang="en-US" altLang="ja-JP" sz="1800">
                <a:latin typeface="ＭＳ 明朝" panose="02020609040205080304" pitchFamily="17" charset="-128"/>
                <a:ea typeface="ＭＳ 明朝" panose="02020609040205080304" pitchFamily="17" charset="-128"/>
              </a:rPr>
              <a:t>Article 39</a:t>
            </a:r>
          </a:p>
          <a:p>
            <a:pPr algn="just"/>
            <a:r>
              <a:rPr lang="en-US" altLang="ja-JP" sz="1800">
                <a:latin typeface="ＭＳ 明朝" panose="02020609040205080304" pitchFamily="17" charset="-128"/>
                <a:ea typeface="ＭＳ 明朝" panose="02020609040205080304" pitchFamily="17" charset="-128"/>
              </a:rPr>
              <a:t>(1) The buyer loses the right to rely on a lack of conformity of the goods if he does not give notice to the seller specifying the nature of the lack of conformity within a reasonable time after he has discovered it or ought to have discovered it.</a:t>
            </a:r>
          </a:p>
          <a:p>
            <a:pPr algn="just"/>
            <a:r>
              <a:rPr lang="en-US" altLang="ja-JP" sz="1800">
                <a:latin typeface="ＭＳ 明朝" panose="02020609040205080304" pitchFamily="17" charset="-128"/>
                <a:ea typeface="ＭＳ 明朝" panose="02020609040205080304" pitchFamily="17" charset="-128"/>
              </a:rPr>
              <a:t>Article 45</a:t>
            </a:r>
          </a:p>
          <a:p>
            <a:pPr algn="just"/>
            <a:r>
              <a:rPr lang="en-US" altLang="ja-JP" sz="1800">
                <a:latin typeface="ＭＳ 明朝" panose="02020609040205080304" pitchFamily="17" charset="-128"/>
                <a:ea typeface="ＭＳ 明朝" panose="02020609040205080304" pitchFamily="17" charset="-128"/>
              </a:rPr>
              <a:t>(1) If the seller fails to perform any of his obligations under the contract or this Convention, the buyer may:</a:t>
            </a:r>
          </a:p>
          <a:p>
            <a:pPr algn="just"/>
            <a:r>
              <a:rPr lang="en-US" altLang="ja-JP" sz="1800">
                <a:latin typeface="ＭＳ 明朝" panose="02020609040205080304" pitchFamily="17" charset="-128"/>
                <a:ea typeface="ＭＳ 明朝" panose="02020609040205080304" pitchFamily="17" charset="-128"/>
              </a:rPr>
              <a:t>  (a) exercise the rights provided in articles 46 to 52;</a:t>
            </a:r>
          </a:p>
          <a:p>
            <a:pPr algn="just"/>
            <a:r>
              <a:rPr lang="en-US" altLang="ja-JP" sz="1800">
                <a:latin typeface="ＭＳ 明朝" panose="02020609040205080304" pitchFamily="17" charset="-128"/>
                <a:ea typeface="ＭＳ 明朝" panose="02020609040205080304" pitchFamily="17" charset="-128"/>
              </a:rPr>
              <a:t>  (b) claim damages as provided in articles 74 to 77.</a:t>
            </a:r>
          </a:p>
          <a:p>
            <a:pPr algn="just"/>
            <a:r>
              <a:rPr lang="en-US" altLang="ja-JP" sz="1800">
                <a:latin typeface="ＭＳ 明朝" panose="02020609040205080304" pitchFamily="17" charset="-128"/>
                <a:ea typeface="ＭＳ 明朝" panose="02020609040205080304" pitchFamily="17" charset="-128"/>
              </a:rPr>
              <a:t>(2) The buyer is not deprived of any right he may have to claim damages by exercising his right to other remedies.</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990600" y="228600"/>
            <a:ext cx="7878763" cy="381000"/>
          </a:xfrm>
        </p:spPr>
        <p:txBody>
          <a:bodyPr/>
          <a:lstStyle/>
          <a:p>
            <a:pPr algn="just"/>
            <a:r>
              <a:rPr lang="en-US" altLang="ja-JP"/>
              <a:t>CISG Articles</a:t>
            </a:r>
          </a:p>
        </p:txBody>
      </p:sp>
      <p:sp>
        <p:nvSpPr>
          <p:cNvPr id="72707" name="Rectangle 3"/>
          <p:cNvSpPr>
            <a:spLocks noGrp="1" noChangeArrowheads="1"/>
          </p:cNvSpPr>
          <p:nvPr>
            <p:ph type="body" idx="1"/>
          </p:nvPr>
        </p:nvSpPr>
        <p:spPr>
          <a:xfrm>
            <a:off x="457200" y="685800"/>
            <a:ext cx="8686800" cy="6172200"/>
          </a:xfrm>
        </p:spPr>
        <p:txBody>
          <a:bodyPr/>
          <a:lstStyle/>
          <a:p>
            <a:pPr algn="just">
              <a:lnSpc>
                <a:spcPct val="90000"/>
              </a:lnSpc>
            </a:pPr>
            <a:r>
              <a:rPr lang="ja-JP" altLang="ja-JP" sz="1800">
                <a:latin typeface="ＭＳ 明朝" panose="02020609040205080304" pitchFamily="17" charset="-128"/>
                <a:ea typeface="ＭＳ 明朝" panose="02020609040205080304" pitchFamily="17" charset="-128"/>
              </a:rPr>
              <a:t> </a:t>
            </a:r>
            <a:r>
              <a:rPr lang="en-US" altLang="ja-JP" sz="1800">
                <a:latin typeface="ＭＳ 明朝" panose="02020609040205080304" pitchFamily="17" charset="-128"/>
                <a:ea typeface="ＭＳ 明朝" panose="02020609040205080304" pitchFamily="17" charset="-128"/>
              </a:rPr>
              <a:t>Article 46</a:t>
            </a:r>
          </a:p>
          <a:p>
            <a:pPr algn="just">
              <a:lnSpc>
                <a:spcPct val="90000"/>
              </a:lnSpc>
            </a:pPr>
            <a:r>
              <a:rPr lang="en-US" altLang="ja-JP" sz="1800">
                <a:latin typeface="ＭＳ 明朝" panose="02020609040205080304" pitchFamily="17" charset="-128"/>
                <a:ea typeface="ＭＳ 明朝" panose="02020609040205080304" pitchFamily="17" charset="-128"/>
              </a:rPr>
              <a:t>(1) The buyer may require performance by the seller of his obligations unless the buyer has resorted to a remedy which is inconsistent with this requirement.</a:t>
            </a:r>
          </a:p>
          <a:p>
            <a:pPr algn="just">
              <a:lnSpc>
                <a:spcPct val="90000"/>
              </a:lnSpc>
            </a:pPr>
            <a:r>
              <a:rPr lang="en-US" altLang="ja-JP" sz="1800">
                <a:latin typeface="ＭＳ 明朝" panose="02020609040205080304" pitchFamily="17" charset="-128"/>
                <a:ea typeface="ＭＳ 明朝" panose="02020609040205080304" pitchFamily="17" charset="-128"/>
              </a:rPr>
              <a:t>(2) If the goods do not conform with the contract, the buyer may require delivery of substitute goods only if the lack of conformity constitutes a fundamental breach of contract and a request for substitute goods is made either in conjunction with notice given under article 39 or within a reasonable time thereafter.</a:t>
            </a:r>
          </a:p>
          <a:p>
            <a:pPr algn="just">
              <a:lnSpc>
                <a:spcPct val="90000"/>
              </a:lnSpc>
            </a:pPr>
            <a:r>
              <a:rPr lang="en-US" altLang="ja-JP" sz="1800">
                <a:latin typeface="ＭＳ 明朝" panose="02020609040205080304" pitchFamily="17" charset="-128"/>
                <a:ea typeface="ＭＳ 明朝" panose="02020609040205080304" pitchFamily="17" charset="-128"/>
              </a:rPr>
              <a:t>(3) If the goods do not conform with the contract, the buyer may require the seller to remedy the lack of conformity by repair, unless this is unreasonable having regard to all the circumstances.  A request for repair must be made either in conjunction with notice given under article 39 or within a reasonable time thereafter.</a:t>
            </a:r>
          </a:p>
          <a:p>
            <a:pPr algn="just">
              <a:lnSpc>
                <a:spcPct val="90000"/>
              </a:lnSpc>
            </a:pPr>
            <a:r>
              <a:rPr lang="en-US" altLang="ja-JP" sz="1800">
                <a:latin typeface="ＭＳ 明朝" panose="02020609040205080304" pitchFamily="17" charset="-128"/>
                <a:ea typeface="ＭＳ 明朝" panose="02020609040205080304" pitchFamily="17" charset="-128"/>
              </a:rPr>
              <a:t>Article 49</a:t>
            </a:r>
          </a:p>
          <a:p>
            <a:pPr algn="just">
              <a:lnSpc>
                <a:spcPct val="90000"/>
              </a:lnSpc>
            </a:pPr>
            <a:r>
              <a:rPr lang="en-US" altLang="ja-JP" sz="1800">
                <a:latin typeface="ＭＳ 明朝" panose="02020609040205080304" pitchFamily="17" charset="-128"/>
                <a:ea typeface="ＭＳ 明朝" panose="02020609040205080304" pitchFamily="17" charset="-128"/>
              </a:rPr>
              <a:t>(1) The buyer may declare the contract avoided:</a:t>
            </a:r>
          </a:p>
          <a:p>
            <a:pPr algn="just">
              <a:lnSpc>
                <a:spcPct val="90000"/>
              </a:lnSpc>
            </a:pPr>
            <a:r>
              <a:rPr lang="en-US" altLang="ja-JP" sz="1800">
                <a:latin typeface="ＭＳ 明朝" panose="02020609040205080304" pitchFamily="17" charset="-128"/>
                <a:ea typeface="ＭＳ 明朝" panose="02020609040205080304" pitchFamily="17" charset="-128"/>
              </a:rPr>
              <a:t>  (a) if the failure by the seller to perform any of his obligations under the contract or this Convention amounts to a fundamental breach of contract; or</a:t>
            </a:r>
          </a:p>
          <a:p>
            <a:pPr algn="just">
              <a:lnSpc>
                <a:spcPct val="90000"/>
              </a:lnSpc>
            </a:pPr>
            <a:r>
              <a:rPr lang="en-US" altLang="ja-JP" sz="1800">
                <a:latin typeface="ＭＳ 明朝" panose="02020609040205080304" pitchFamily="17" charset="-128"/>
                <a:ea typeface="ＭＳ 明朝" panose="02020609040205080304" pitchFamily="17" charset="-128"/>
              </a:rPr>
              <a:t>  (b) in case of non-delivery, if the seller does not deliver the goods within the additional period of time fixed by the buyer in accordance with paragraph (1) of article 47 or declares that he will not deliver within the period so fixed.</a:t>
            </a:r>
          </a:p>
          <a:p>
            <a:endParaRPr lang="en-US" altLang="ja-JP" sz="180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990600" y="228600"/>
            <a:ext cx="7954963" cy="381000"/>
          </a:xfrm>
        </p:spPr>
        <p:txBody>
          <a:bodyPr/>
          <a:lstStyle/>
          <a:p>
            <a:r>
              <a:rPr lang="en-US" altLang="ja-JP"/>
              <a:t>Solutions </a:t>
            </a:r>
          </a:p>
        </p:txBody>
      </p:sp>
      <p:sp>
        <p:nvSpPr>
          <p:cNvPr id="73731" name="Rectangle 3"/>
          <p:cNvSpPr>
            <a:spLocks noGrp="1" noChangeArrowheads="1"/>
          </p:cNvSpPr>
          <p:nvPr>
            <p:ph type="body" idx="1"/>
          </p:nvPr>
        </p:nvSpPr>
        <p:spPr>
          <a:xfrm>
            <a:off x="503238" y="762000"/>
            <a:ext cx="8412162" cy="5715000"/>
          </a:xfrm>
        </p:spPr>
        <p:txBody>
          <a:bodyPr/>
          <a:lstStyle/>
          <a:p>
            <a:pPr>
              <a:lnSpc>
                <a:spcPct val="85000"/>
              </a:lnSpc>
            </a:pPr>
            <a:r>
              <a:rPr lang="en-US" altLang="ja-JP" sz="1600">
                <a:latin typeface="ＭＳ 明朝" panose="02020609040205080304" pitchFamily="17" charset="-128"/>
                <a:ea typeface="ＭＳ 明朝" panose="02020609040205080304" pitchFamily="17" charset="-128"/>
              </a:rPr>
              <a:t>1) On April 5th, there is no legal relation between the seller A (Anzai) and the buyer B (Bernard)</a:t>
            </a:r>
          </a:p>
          <a:p>
            <a:pPr algn="just">
              <a:lnSpc>
                <a:spcPct val="85000"/>
              </a:lnSpc>
            </a:pPr>
            <a:r>
              <a:rPr lang="en-US" altLang="ja-JP" sz="1600">
                <a:latin typeface="ＭＳ 明朝" panose="02020609040205080304" pitchFamily="17" charset="-128"/>
                <a:ea typeface="ＭＳ 明朝" panose="02020609040205080304" pitchFamily="17" charset="-128"/>
              </a:rPr>
              <a:t>2) On April 15th, A has a duty to deliver the farming machine to B by May 10th and B has a duty to pay the price $50,000 to A by May 20th, while B has right to require A to deliver the goods to B and A has the right to require B to pay the price to A by May 10th.</a:t>
            </a:r>
          </a:p>
          <a:p>
            <a:pPr algn="just">
              <a:lnSpc>
                <a:spcPct val="85000"/>
              </a:lnSpc>
            </a:pPr>
            <a:r>
              <a:rPr lang="en-US" altLang="ja-JP" sz="1600">
                <a:latin typeface="ＭＳ 明朝" panose="02020609040205080304" pitchFamily="17" charset="-128"/>
                <a:ea typeface="ＭＳ 明朝" panose="02020609040205080304" pitchFamily="17" charset="-128"/>
              </a:rPr>
              <a:t>3) On May 5th, B has a duty to pay the price $50000 to A by 20 May, while A has right to require B to pat the price to A by 10 May.</a:t>
            </a:r>
          </a:p>
          <a:p>
            <a:pPr algn="just">
              <a:lnSpc>
                <a:spcPct val="85000"/>
              </a:lnSpc>
            </a:pPr>
            <a:r>
              <a:rPr lang="en-US" altLang="ja-JP" sz="1600">
                <a:latin typeface="ＭＳ 明朝" panose="02020609040205080304" pitchFamily="17" charset="-128"/>
                <a:ea typeface="ＭＳ 明朝" panose="02020609040205080304" pitchFamily="17" charset="-128"/>
              </a:rPr>
              <a:t>4) On August 15th, A has a duty to recover the damage, while B has right to claim A the damage and B has right to require A to repair the machine.</a:t>
            </a:r>
          </a:p>
          <a:p>
            <a:pPr algn="just">
              <a:lnSpc>
                <a:spcPct val="85000"/>
              </a:lnSpc>
            </a:pPr>
            <a:r>
              <a:rPr lang="en-US" altLang="ja-JP" sz="1600">
                <a:latin typeface="ＭＳ 明朝" panose="02020609040205080304" pitchFamily="17" charset="-128"/>
                <a:ea typeface="ＭＳ 明朝" panose="02020609040205080304" pitchFamily="17" charset="-128"/>
              </a:rPr>
              <a:t>5) On September 15th, A has a duty to recover the damage and a duty to repair the machine,  while B has right to claim A the damage and B has the right to require A to repair the machine which is restricted to exercise.</a:t>
            </a:r>
          </a:p>
          <a:p>
            <a:pPr algn="just">
              <a:lnSpc>
                <a:spcPct val="85000"/>
              </a:lnSpc>
            </a:pPr>
            <a:r>
              <a:rPr lang="en-US" altLang="ja-JP" sz="1600">
                <a:latin typeface="ＭＳ 明朝" panose="02020609040205080304" pitchFamily="17" charset="-128"/>
                <a:ea typeface="ＭＳ 明朝" panose="02020609040205080304" pitchFamily="17" charset="-128"/>
              </a:rPr>
              <a:t>6) On October 5th, A has a duty to recover the damage and a duty to repair the machine,  while B has right to claim A the damage, B has  right to require A to repair the machine and B has a right to declare the contract avoided.</a:t>
            </a:r>
          </a:p>
          <a:p>
            <a:pPr algn="just">
              <a:lnSpc>
                <a:spcPct val="85000"/>
              </a:lnSpc>
            </a:pPr>
            <a:r>
              <a:rPr lang="en-US" altLang="ja-JP" sz="1600">
                <a:latin typeface="ＭＳ 明朝" panose="02020609040205080304" pitchFamily="17" charset="-128"/>
                <a:ea typeface="ＭＳ 明朝" panose="02020609040205080304" pitchFamily="17" charset="-128"/>
              </a:rPr>
              <a:t>7) On November 15th, A has a duty to recover the damage and a duty to restitute the price paid by B, and B has a duty to restitute the machine delivered by A, while B has a right to claim A the damage and a right to require A to restitute the price, and A has right to require B to restitute the machine.</a:t>
            </a:r>
          </a:p>
          <a:p>
            <a:pPr algn="just">
              <a:lnSpc>
                <a:spcPct val="85000"/>
              </a:lnSpc>
            </a:pPr>
            <a:r>
              <a:rPr lang="en-US" altLang="ja-JP" sz="1600">
                <a:latin typeface="ＭＳ 明朝" panose="02020609040205080304" pitchFamily="17" charset="-128"/>
                <a:ea typeface="ＭＳ 明朝" panose="02020609040205080304" pitchFamily="17" charset="-128"/>
              </a:rPr>
              <a:t>8) On December 15th, A has a duty to restitute the price paid by B, while B has right to require A to restitute the price.</a:t>
            </a:r>
          </a:p>
          <a:p>
            <a:pPr algn="just">
              <a:lnSpc>
                <a:spcPct val="85000"/>
              </a:lnSpc>
            </a:pPr>
            <a:r>
              <a:rPr lang="en-US" altLang="ja-JP" sz="1600">
                <a:latin typeface="ＭＳ 明朝" panose="02020609040205080304" pitchFamily="17" charset="-128"/>
                <a:ea typeface="ＭＳ 明朝" panose="02020609040205080304" pitchFamily="17" charset="-128"/>
              </a:rPr>
              <a:t>9) On December 25th, there is not legal relation between A and B on the contract.</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xfrm>
            <a:off x="990600" y="228600"/>
            <a:ext cx="7954963" cy="381000"/>
          </a:xfrm>
        </p:spPr>
        <p:txBody>
          <a:bodyPr/>
          <a:lstStyle/>
          <a:p>
            <a:r>
              <a:rPr lang="en-US" altLang="ja-JP" sz="2800"/>
              <a:t>Changes of legal Relationships (Fig. 3a)</a:t>
            </a:r>
            <a:endParaRPr lang="en-US" altLang="ja-JP"/>
          </a:p>
        </p:txBody>
      </p:sp>
      <p:graphicFrame>
        <p:nvGraphicFramePr>
          <p:cNvPr id="74755" name="Object 3"/>
          <p:cNvGraphicFramePr>
            <a:graphicFrameLocks noChangeAspect="1"/>
          </p:cNvGraphicFramePr>
          <p:nvPr>
            <p:ph type="body" idx="1"/>
          </p:nvPr>
        </p:nvGraphicFramePr>
        <p:xfrm>
          <a:off x="830263" y="762000"/>
          <a:ext cx="7756525" cy="5715000"/>
        </p:xfrm>
        <a:graphic>
          <a:graphicData uri="http://schemas.openxmlformats.org/presentationml/2006/ole">
            <mc:AlternateContent xmlns:mc="http://schemas.openxmlformats.org/markup-compatibility/2006">
              <mc:Choice xmlns:v="urn:schemas-microsoft-com:vml" Requires="v">
                <p:oleObj spid="_x0000_s74756" name="RFFlow Flowchart" r:id="rId4" imgW="9576000" imgH="7056000" progId="RFFlow">
                  <p:embed/>
                </p:oleObj>
              </mc:Choice>
              <mc:Fallback>
                <p:oleObj name="RFFlow Flowchart" r:id="rId4" imgW="9576000" imgH="7056000" progId="RFFlow">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0263" y="762000"/>
                        <a:ext cx="7756525" cy="5715000"/>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990600" y="228600"/>
            <a:ext cx="7954963" cy="381000"/>
          </a:xfrm>
        </p:spPr>
        <p:txBody>
          <a:bodyPr/>
          <a:lstStyle/>
          <a:p>
            <a:r>
              <a:rPr lang="en-US" altLang="ja-JP" sz="2800"/>
              <a:t>Changes of legal Relationships (Fig. 3b)</a:t>
            </a:r>
            <a:endParaRPr lang="en-US" altLang="ja-JP"/>
          </a:p>
        </p:txBody>
      </p:sp>
      <p:sp>
        <p:nvSpPr>
          <p:cNvPr id="75780" name="AutoShape 4"/>
          <p:cNvSpPr>
            <a:spLocks noChangeAspect="1" noChangeArrowheads="1" noTextEdit="1"/>
          </p:cNvSpPr>
          <p:nvPr/>
        </p:nvSpPr>
        <p:spPr bwMode="auto">
          <a:xfrm>
            <a:off x="584200" y="920750"/>
            <a:ext cx="8339138"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p>
        </p:txBody>
      </p:sp>
      <p:grpSp>
        <p:nvGrpSpPr>
          <p:cNvPr id="75982" name="Group 206"/>
          <p:cNvGrpSpPr>
            <a:grpSpLocks/>
          </p:cNvGrpSpPr>
          <p:nvPr/>
        </p:nvGrpSpPr>
        <p:grpSpPr bwMode="auto">
          <a:xfrm>
            <a:off x="2605088" y="979488"/>
            <a:ext cx="5270500" cy="5422900"/>
            <a:chOff x="1613" y="517"/>
            <a:chExt cx="3320" cy="3416"/>
          </a:xfrm>
        </p:grpSpPr>
        <p:sp>
          <p:nvSpPr>
            <p:cNvPr id="75782" name="Line 6"/>
            <p:cNvSpPr>
              <a:spLocks noChangeShapeType="1"/>
            </p:cNvSpPr>
            <p:nvPr/>
          </p:nvSpPr>
          <p:spPr bwMode="auto">
            <a:xfrm>
              <a:off x="1626" y="517"/>
              <a:ext cx="1" cy="3416"/>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783" name="Freeform 7"/>
            <p:cNvSpPr>
              <a:spLocks/>
            </p:cNvSpPr>
            <p:nvPr/>
          </p:nvSpPr>
          <p:spPr bwMode="auto">
            <a:xfrm>
              <a:off x="1613" y="3878"/>
              <a:ext cx="26" cy="55"/>
            </a:xfrm>
            <a:custGeom>
              <a:avLst/>
              <a:gdLst>
                <a:gd name="T0" fmla="*/ 13 w 26"/>
                <a:gd name="T1" fmla="*/ 55 h 55"/>
                <a:gd name="T2" fmla="*/ 26 w 26"/>
                <a:gd name="T3" fmla="*/ 0 h 55"/>
                <a:gd name="T4" fmla="*/ 0 w 26"/>
                <a:gd name="T5" fmla="*/ 0 h 55"/>
                <a:gd name="T6" fmla="*/ 13 w 26"/>
                <a:gd name="T7" fmla="*/ 55 h 55"/>
              </a:gdLst>
              <a:ahLst/>
              <a:cxnLst>
                <a:cxn ang="0">
                  <a:pos x="T0" y="T1"/>
                </a:cxn>
                <a:cxn ang="0">
                  <a:pos x="T2" y="T3"/>
                </a:cxn>
                <a:cxn ang="0">
                  <a:pos x="T4" y="T5"/>
                </a:cxn>
                <a:cxn ang="0">
                  <a:pos x="T6" y="T7"/>
                </a:cxn>
              </a:cxnLst>
              <a:rect l="0" t="0" r="r" b="b"/>
              <a:pathLst>
                <a:path w="26" h="55">
                  <a:moveTo>
                    <a:pt x="13" y="55"/>
                  </a:moveTo>
                  <a:lnTo>
                    <a:pt x="26" y="0"/>
                  </a:lnTo>
                  <a:lnTo>
                    <a:pt x="0" y="0"/>
                  </a:lnTo>
                  <a:lnTo>
                    <a:pt x="13" y="55"/>
                  </a:lnTo>
                  <a:close/>
                </a:path>
              </a:pathLst>
            </a:custGeom>
            <a:solidFill>
              <a:srgbClr val="000000"/>
            </a:solidFill>
            <a:ln w="6350">
              <a:solidFill>
                <a:srgbClr val="000000"/>
              </a:solidFill>
              <a:prstDash val="solid"/>
              <a:round/>
              <a:headEnd/>
              <a:tailEnd/>
            </a:ln>
          </p:spPr>
          <p:txBody>
            <a:bodyPr/>
            <a:lstStyle/>
            <a:p>
              <a:endParaRPr lang="ja-JP" altLang="en-US"/>
            </a:p>
          </p:txBody>
        </p:sp>
        <p:sp>
          <p:nvSpPr>
            <p:cNvPr id="75784" name="Line 8"/>
            <p:cNvSpPr>
              <a:spLocks noChangeShapeType="1"/>
            </p:cNvSpPr>
            <p:nvPr/>
          </p:nvSpPr>
          <p:spPr bwMode="auto">
            <a:xfrm>
              <a:off x="2875" y="517"/>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785" name="Line 9"/>
            <p:cNvSpPr>
              <a:spLocks noChangeShapeType="1"/>
            </p:cNvSpPr>
            <p:nvPr/>
          </p:nvSpPr>
          <p:spPr bwMode="auto">
            <a:xfrm>
              <a:off x="2875" y="590"/>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786" name="Line 10"/>
            <p:cNvSpPr>
              <a:spLocks noChangeShapeType="1"/>
            </p:cNvSpPr>
            <p:nvPr/>
          </p:nvSpPr>
          <p:spPr bwMode="auto">
            <a:xfrm>
              <a:off x="2875" y="664"/>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787" name="Line 11"/>
            <p:cNvSpPr>
              <a:spLocks noChangeShapeType="1"/>
            </p:cNvSpPr>
            <p:nvPr/>
          </p:nvSpPr>
          <p:spPr bwMode="auto">
            <a:xfrm>
              <a:off x="2875" y="737"/>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788" name="Line 12"/>
            <p:cNvSpPr>
              <a:spLocks noChangeShapeType="1"/>
            </p:cNvSpPr>
            <p:nvPr/>
          </p:nvSpPr>
          <p:spPr bwMode="auto">
            <a:xfrm>
              <a:off x="2875" y="811"/>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789" name="Line 13"/>
            <p:cNvSpPr>
              <a:spLocks noChangeShapeType="1"/>
            </p:cNvSpPr>
            <p:nvPr/>
          </p:nvSpPr>
          <p:spPr bwMode="auto">
            <a:xfrm>
              <a:off x="2875" y="884"/>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790" name="Line 14"/>
            <p:cNvSpPr>
              <a:spLocks noChangeShapeType="1"/>
            </p:cNvSpPr>
            <p:nvPr/>
          </p:nvSpPr>
          <p:spPr bwMode="auto">
            <a:xfrm>
              <a:off x="2875" y="958"/>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791" name="Line 15"/>
            <p:cNvSpPr>
              <a:spLocks noChangeShapeType="1"/>
            </p:cNvSpPr>
            <p:nvPr/>
          </p:nvSpPr>
          <p:spPr bwMode="auto">
            <a:xfrm>
              <a:off x="2875" y="1031"/>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792" name="Line 16"/>
            <p:cNvSpPr>
              <a:spLocks noChangeShapeType="1"/>
            </p:cNvSpPr>
            <p:nvPr/>
          </p:nvSpPr>
          <p:spPr bwMode="auto">
            <a:xfrm>
              <a:off x="2875" y="1104"/>
              <a:ext cx="1" cy="56"/>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793" name="Line 17"/>
            <p:cNvSpPr>
              <a:spLocks noChangeShapeType="1"/>
            </p:cNvSpPr>
            <p:nvPr/>
          </p:nvSpPr>
          <p:spPr bwMode="auto">
            <a:xfrm>
              <a:off x="2875" y="1178"/>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794" name="Line 18"/>
            <p:cNvSpPr>
              <a:spLocks noChangeShapeType="1"/>
            </p:cNvSpPr>
            <p:nvPr/>
          </p:nvSpPr>
          <p:spPr bwMode="auto">
            <a:xfrm>
              <a:off x="2875" y="1251"/>
              <a:ext cx="1" cy="56"/>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795" name="Line 19"/>
            <p:cNvSpPr>
              <a:spLocks noChangeShapeType="1"/>
            </p:cNvSpPr>
            <p:nvPr/>
          </p:nvSpPr>
          <p:spPr bwMode="auto">
            <a:xfrm>
              <a:off x="2875" y="1325"/>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796" name="Line 20"/>
            <p:cNvSpPr>
              <a:spLocks noChangeShapeType="1"/>
            </p:cNvSpPr>
            <p:nvPr/>
          </p:nvSpPr>
          <p:spPr bwMode="auto">
            <a:xfrm>
              <a:off x="2875" y="1398"/>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797" name="Line 21"/>
            <p:cNvSpPr>
              <a:spLocks noChangeShapeType="1"/>
            </p:cNvSpPr>
            <p:nvPr/>
          </p:nvSpPr>
          <p:spPr bwMode="auto">
            <a:xfrm>
              <a:off x="2875" y="1472"/>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798" name="Line 22"/>
            <p:cNvSpPr>
              <a:spLocks noChangeShapeType="1"/>
            </p:cNvSpPr>
            <p:nvPr/>
          </p:nvSpPr>
          <p:spPr bwMode="auto">
            <a:xfrm>
              <a:off x="2875" y="1545"/>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799" name="Line 23"/>
            <p:cNvSpPr>
              <a:spLocks noChangeShapeType="1"/>
            </p:cNvSpPr>
            <p:nvPr/>
          </p:nvSpPr>
          <p:spPr bwMode="auto">
            <a:xfrm>
              <a:off x="2875" y="1619"/>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00" name="Line 24"/>
            <p:cNvSpPr>
              <a:spLocks noChangeShapeType="1"/>
            </p:cNvSpPr>
            <p:nvPr/>
          </p:nvSpPr>
          <p:spPr bwMode="auto">
            <a:xfrm>
              <a:off x="2875" y="1692"/>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01" name="Line 25"/>
            <p:cNvSpPr>
              <a:spLocks noChangeShapeType="1"/>
            </p:cNvSpPr>
            <p:nvPr/>
          </p:nvSpPr>
          <p:spPr bwMode="auto">
            <a:xfrm>
              <a:off x="2875" y="1766"/>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02" name="Line 26"/>
            <p:cNvSpPr>
              <a:spLocks noChangeShapeType="1"/>
            </p:cNvSpPr>
            <p:nvPr/>
          </p:nvSpPr>
          <p:spPr bwMode="auto">
            <a:xfrm>
              <a:off x="2875" y="1839"/>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03" name="Line 27"/>
            <p:cNvSpPr>
              <a:spLocks noChangeShapeType="1"/>
            </p:cNvSpPr>
            <p:nvPr/>
          </p:nvSpPr>
          <p:spPr bwMode="auto">
            <a:xfrm>
              <a:off x="2875" y="1913"/>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04" name="Line 28"/>
            <p:cNvSpPr>
              <a:spLocks noChangeShapeType="1"/>
            </p:cNvSpPr>
            <p:nvPr/>
          </p:nvSpPr>
          <p:spPr bwMode="auto">
            <a:xfrm>
              <a:off x="2875" y="1986"/>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05" name="Line 29"/>
            <p:cNvSpPr>
              <a:spLocks noChangeShapeType="1"/>
            </p:cNvSpPr>
            <p:nvPr/>
          </p:nvSpPr>
          <p:spPr bwMode="auto">
            <a:xfrm>
              <a:off x="2875" y="2060"/>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06" name="Line 30"/>
            <p:cNvSpPr>
              <a:spLocks noChangeShapeType="1"/>
            </p:cNvSpPr>
            <p:nvPr/>
          </p:nvSpPr>
          <p:spPr bwMode="auto">
            <a:xfrm>
              <a:off x="2875" y="2133"/>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07" name="Line 31"/>
            <p:cNvSpPr>
              <a:spLocks noChangeShapeType="1"/>
            </p:cNvSpPr>
            <p:nvPr/>
          </p:nvSpPr>
          <p:spPr bwMode="auto">
            <a:xfrm>
              <a:off x="2875" y="2207"/>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08" name="Line 32"/>
            <p:cNvSpPr>
              <a:spLocks noChangeShapeType="1"/>
            </p:cNvSpPr>
            <p:nvPr/>
          </p:nvSpPr>
          <p:spPr bwMode="auto">
            <a:xfrm>
              <a:off x="2875" y="2280"/>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09" name="Line 33"/>
            <p:cNvSpPr>
              <a:spLocks noChangeShapeType="1"/>
            </p:cNvSpPr>
            <p:nvPr/>
          </p:nvSpPr>
          <p:spPr bwMode="auto">
            <a:xfrm>
              <a:off x="2875" y="2353"/>
              <a:ext cx="1" cy="56"/>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10" name="Line 34"/>
            <p:cNvSpPr>
              <a:spLocks noChangeShapeType="1"/>
            </p:cNvSpPr>
            <p:nvPr/>
          </p:nvSpPr>
          <p:spPr bwMode="auto">
            <a:xfrm>
              <a:off x="2875" y="2427"/>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11" name="Line 35"/>
            <p:cNvSpPr>
              <a:spLocks noChangeShapeType="1"/>
            </p:cNvSpPr>
            <p:nvPr/>
          </p:nvSpPr>
          <p:spPr bwMode="auto">
            <a:xfrm>
              <a:off x="2875" y="2500"/>
              <a:ext cx="1" cy="56"/>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12" name="Line 36"/>
            <p:cNvSpPr>
              <a:spLocks noChangeShapeType="1"/>
            </p:cNvSpPr>
            <p:nvPr/>
          </p:nvSpPr>
          <p:spPr bwMode="auto">
            <a:xfrm>
              <a:off x="2875" y="2574"/>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13" name="Line 37"/>
            <p:cNvSpPr>
              <a:spLocks noChangeShapeType="1"/>
            </p:cNvSpPr>
            <p:nvPr/>
          </p:nvSpPr>
          <p:spPr bwMode="auto">
            <a:xfrm>
              <a:off x="2875" y="2647"/>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14" name="Line 38"/>
            <p:cNvSpPr>
              <a:spLocks noChangeShapeType="1"/>
            </p:cNvSpPr>
            <p:nvPr/>
          </p:nvSpPr>
          <p:spPr bwMode="auto">
            <a:xfrm>
              <a:off x="2875" y="2721"/>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15" name="Line 39"/>
            <p:cNvSpPr>
              <a:spLocks noChangeShapeType="1"/>
            </p:cNvSpPr>
            <p:nvPr/>
          </p:nvSpPr>
          <p:spPr bwMode="auto">
            <a:xfrm>
              <a:off x="2875" y="2794"/>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16" name="Line 40"/>
            <p:cNvSpPr>
              <a:spLocks noChangeShapeType="1"/>
            </p:cNvSpPr>
            <p:nvPr/>
          </p:nvSpPr>
          <p:spPr bwMode="auto">
            <a:xfrm>
              <a:off x="2875" y="2868"/>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17" name="Line 41"/>
            <p:cNvSpPr>
              <a:spLocks noChangeShapeType="1"/>
            </p:cNvSpPr>
            <p:nvPr/>
          </p:nvSpPr>
          <p:spPr bwMode="auto">
            <a:xfrm>
              <a:off x="2875" y="2941"/>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18" name="Line 42"/>
            <p:cNvSpPr>
              <a:spLocks noChangeShapeType="1"/>
            </p:cNvSpPr>
            <p:nvPr/>
          </p:nvSpPr>
          <p:spPr bwMode="auto">
            <a:xfrm>
              <a:off x="2875" y="3015"/>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19" name="Line 43"/>
            <p:cNvSpPr>
              <a:spLocks noChangeShapeType="1"/>
            </p:cNvSpPr>
            <p:nvPr/>
          </p:nvSpPr>
          <p:spPr bwMode="auto">
            <a:xfrm>
              <a:off x="2875" y="3088"/>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20" name="Line 44"/>
            <p:cNvSpPr>
              <a:spLocks noChangeShapeType="1"/>
            </p:cNvSpPr>
            <p:nvPr/>
          </p:nvSpPr>
          <p:spPr bwMode="auto">
            <a:xfrm>
              <a:off x="2875" y="3162"/>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21" name="Line 45"/>
            <p:cNvSpPr>
              <a:spLocks noChangeShapeType="1"/>
            </p:cNvSpPr>
            <p:nvPr/>
          </p:nvSpPr>
          <p:spPr bwMode="auto">
            <a:xfrm>
              <a:off x="2875" y="3235"/>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22" name="Line 46"/>
            <p:cNvSpPr>
              <a:spLocks noChangeShapeType="1"/>
            </p:cNvSpPr>
            <p:nvPr/>
          </p:nvSpPr>
          <p:spPr bwMode="auto">
            <a:xfrm>
              <a:off x="2875" y="3309"/>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23" name="Line 47"/>
            <p:cNvSpPr>
              <a:spLocks noChangeShapeType="1"/>
            </p:cNvSpPr>
            <p:nvPr/>
          </p:nvSpPr>
          <p:spPr bwMode="auto">
            <a:xfrm>
              <a:off x="2875" y="3382"/>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24" name="Line 48"/>
            <p:cNvSpPr>
              <a:spLocks noChangeShapeType="1"/>
            </p:cNvSpPr>
            <p:nvPr/>
          </p:nvSpPr>
          <p:spPr bwMode="auto">
            <a:xfrm>
              <a:off x="2875" y="3456"/>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25" name="Line 49"/>
            <p:cNvSpPr>
              <a:spLocks noChangeShapeType="1"/>
            </p:cNvSpPr>
            <p:nvPr/>
          </p:nvSpPr>
          <p:spPr bwMode="auto">
            <a:xfrm>
              <a:off x="2875" y="3529"/>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26" name="Line 50"/>
            <p:cNvSpPr>
              <a:spLocks noChangeShapeType="1"/>
            </p:cNvSpPr>
            <p:nvPr/>
          </p:nvSpPr>
          <p:spPr bwMode="auto">
            <a:xfrm>
              <a:off x="2875" y="3602"/>
              <a:ext cx="1" cy="56"/>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27" name="Line 51"/>
            <p:cNvSpPr>
              <a:spLocks noChangeShapeType="1"/>
            </p:cNvSpPr>
            <p:nvPr/>
          </p:nvSpPr>
          <p:spPr bwMode="auto">
            <a:xfrm>
              <a:off x="2875" y="3676"/>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28" name="Line 52"/>
            <p:cNvSpPr>
              <a:spLocks noChangeShapeType="1"/>
            </p:cNvSpPr>
            <p:nvPr/>
          </p:nvSpPr>
          <p:spPr bwMode="auto">
            <a:xfrm>
              <a:off x="2875" y="3749"/>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29" name="Line 53"/>
            <p:cNvSpPr>
              <a:spLocks noChangeShapeType="1"/>
            </p:cNvSpPr>
            <p:nvPr/>
          </p:nvSpPr>
          <p:spPr bwMode="auto">
            <a:xfrm>
              <a:off x="2875" y="3823"/>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30" name="Line 54"/>
            <p:cNvSpPr>
              <a:spLocks noChangeShapeType="1"/>
            </p:cNvSpPr>
            <p:nvPr/>
          </p:nvSpPr>
          <p:spPr bwMode="auto">
            <a:xfrm>
              <a:off x="2875" y="3896"/>
              <a:ext cx="1" cy="37"/>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31" name="Line 55"/>
            <p:cNvSpPr>
              <a:spLocks noChangeShapeType="1"/>
            </p:cNvSpPr>
            <p:nvPr/>
          </p:nvSpPr>
          <p:spPr bwMode="auto">
            <a:xfrm>
              <a:off x="4932" y="517"/>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32" name="Line 56"/>
            <p:cNvSpPr>
              <a:spLocks noChangeShapeType="1"/>
            </p:cNvSpPr>
            <p:nvPr/>
          </p:nvSpPr>
          <p:spPr bwMode="auto">
            <a:xfrm>
              <a:off x="4932" y="590"/>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33" name="Line 57"/>
            <p:cNvSpPr>
              <a:spLocks noChangeShapeType="1"/>
            </p:cNvSpPr>
            <p:nvPr/>
          </p:nvSpPr>
          <p:spPr bwMode="auto">
            <a:xfrm>
              <a:off x="4932" y="664"/>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34" name="Line 58"/>
            <p:cNvSpPr>
              <a:spLocks noChangeShapeType="1"/>
            </p:cNvSpPr>
            <p:nvPr/>
          </p:nvSpPr>
          <p:spPr bwMode="auto">
            <a:xfrm>
              <a:off x="4932" y="737"/>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35" name="Line 59"/>
            <p:cNvSpPr>
              <a:spLocks noChangeShapeType="1"/>
            </p:cNvSpPr>
            <p:nvPr/>
          </p:nvSpPr>
          <p:spPr bwMode="auto">
            <a:xfrm>
              <a:off x="4932" y="811"/>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36" name="Line 60"/>
            <p:cNvSpPr>
              <a:spLocks noChangeShapeType="1"/>
            </p:cNvSpPr>
            <p:nvPr/>
          </p:nvSpPr>
          <p:spPr bwMode="auto">
            <a:xfrm>
              <a:off x="4932" y="884"/>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37" name="Line 61"/>
            <p:cNvSpPr>
              <a:spLocks noChangeShapeType="1"/>
            </p:cNvSpPr>
            <p:nvPr/>
          </p:nvSpPr>
          <p:spPr bwMode="auto">
            <a:xfrm>
              <a:off x="4932" y="958"/>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38" name="Line 62"/>
            <p:cNvSpPr>
              <a:spLocks noChangeShapeType="1"/>
            </p:cNvSpPr>
            <p:nvPr/>
          </p:nvSpPr>
          <p:spPr bwMode="auto">
            <a:xfrm>
              <a:off x="4932" y="1031"/>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39" name="Line 63"/>
            <p:cNvSpPr>
              <a:spLocks noChangeShapeType="1"/>
            </p:cNvSpPr>
            <p:nvPr/>
          </p:nvSpPr>
          <p:spPr bwMode="auto">
            <a:xfrm>
              <a:off x="4932" y="1104"/>
              <a:ext cx="1" cy="56"/>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40" name="Line 64"/>
            <p:cNvSpPr>
              <a:spLocks noChangeShapeType="1"/>
            </p:cNvSpPr>
            <p:nvPr/>
          </p:nvSpPr>
          <p:spPr bwMode="auto">
            <a:xfrm>
              <a:off x="4932" y="1178"/>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41" name="Line 65"/>
            <p:cNvSpPr>
              <a:spLocks noChangeShapeType="1"/>
            </p:cNvSpPr>
            <p:nvPr/>
          </p:nvSpPr>
          <p:spPr bwMode="auto">
            <a:xfrm>
              <a:off x="4932" y="1251"/>
              <a:ext cx="1" cy="56"/>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42" name="Line 66"/>
            <p:cNvSpPr>
              <a:spLocks noChangeShapeType="1"/>
            </p:cNvSpPr>
            <p:nvPr/>
          </p:nvSpPr>
          <p:spPr bwMode="auto">
            <a:xfrm>
              <a:off x="4932" y="1325"/>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43" name="Line 67"/>
            <p:cNvSpPr>
              <a:spLocks noChangeShapeType="1"/>
            </p:cNvSpPr>
            <p:nvPr/>
          </p:nvSpPr>
          <p:spPr bwMode="auto">
            <a:xfrm>
              <a:off x="4932" y="1398"/>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44" name="Line 68"/>
            <p:cNvSpPr>
              <a:spLocks noChangeShapeType="1"/>
            </p:cNvSpPr>
            <p:nvPr/>
          </p:nvSpPr>
          <p:spPr bwMode="auto">
            <a:xfrm>
              <a:off x="4932" y="1472"/>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45" name="Line 69"/>
            <p:cNvSpPr>
              <a:spLocks noChangeShapeType="1"/>
            </p:cNvSpPr>
            <p:nvPr/>
          </p:nvSpPr>
          <p:spPr bwMode="auto">
            <a:xfrm>
              <a:off x="4932" y="1545"/>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46" name="Line 70"/>
            <p:cNvSpPr>
              <a:spLocks noChangeShapeType="1"/>
            </p:cNvSpPr>
            <p:nvPr/>
          </p:nvSpPr>
          <p:spPr bwMode="auto">
            <a:xfrm>
              <a:off x="4932" y="1619"/>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47" name="Line 71"/>
            <p:cNvSpPr>
              <a:spLocks noChangeShapeType="1"/>
            </p:cNvSpPr>
            <p:nvPr/>
          </p:nvSpPr>
          <p:spPr bwMode="auto">
            <a:xfrm>
              <a:off x="4932" y="1692"/>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48" name="Line 72"/>
            <p:cNvSpPr>
              <a:spLocks noChangeShapeType="1"/>
            </p:cNvSpPr>
            <p:nvPr/>
          </p:nvSpPr>
          <p:spPr bwMode="auto">
            <a:xfrm>
              <a:off x="4932" y="1766"/>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49" name="Line 73"/>
            <p:cNvSpPr>
              <a:spLocks noChangeShapeType="1"/>
            </p:cNvSpPr>
            <p:nvPr/>
          </p:nvSpPr>
          <p:spPr bwMode="auto">
            <a:xfrm>
              <a:off x="4932" y="1839"/>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50" name="Line 74"/>
            <p:cNvSpPr>
              <a:spLocks noChangeShapeType="1"/>
            </p:cNvSpPr>
            <p:nvPr/>
          </p:nvSpPr>
          <p:spPr bwMode="auto">
            <a:xfrm>
              <a:off x="4932" y="1913"/>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51" name="Line 75"/>
            <p:cNvSpPr>
              <a:spLocks noChangeShapeType="1"/>
            </p:cNvSpPr>
            <p:nvPr/>
          </p:nvSpPr>
          <p:spPr bwMode="auto">
            <a:xfrm>
              <a:off x="4932" y="1986"/>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52" name="Line 76"/>
            <p:cNvSpPr>
              <a:spLocks noChangeShapeType="1"/>
            </p:cNvSpPr>
            <p:nvPr/>
          </p:nvSpPr>
          <p:spPr bwMode="auto">
            <a:xfrm>
              <a:off x="4932" y="2060"/>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53" name="Line 77"/>
            <p:cNvSpPr>
              <a:spLocks noChangeShapeType="1"/>
            </p:cNvSpPr>
            <p:nvPr/>
          </p:nvSpPr>
          <p:spPr bwMode="auto">
            <a:xfrm>
              <a:off x="4932" y="2133"/>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54" name="Line 78"/>
            <p:cNvSpPr>
              <a:spLocks noChangeShapeType="1"/>
            </p:cNvSpPr>
            <p:nvPr/>
          </p:nvSpPr>
          <p:spPr bwMode="auto">
            <a:xfrm>
              <a:off x="4932" y="2207"/>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55" name="Line 79"/>
            <p:cNvSpPr>
              <a:spLocks noChangeShapeType="1"/>
            </p:cNvSpPr>
            <p:nvPr/>
          </p:nvSpPr>
          <p:spPr bwMode="auto">
            <a:xfrm>
              <a:off x="4932" y="2280"/>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56" name="Line 80"/>
            <p:cNvSpPr>
              <a:spLocks noChangeShapeType="1"/>
            </p:cNvSpPr>
            <p:nvPr/>
          </p:nvSpPr>
          <p:spPr bwMode="auto">
            <a:xfrm>
              <a:off x="4932" y="2353"/>
              <a:ext cx="1" cy="56"/>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57" name="Line 81"/>
            <p:cNvSpPr>
              <a:spLocks noChangeShapeType="1"/>
            </p:cNvSpPr>
            <p:nvPr/>
          </p:nvSpPr>
          <p:spPr bwMode="auto">
            <a:xfrm>
              <a:off x="4932" y="2427"/>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58" name="Line 82"/>
            <p:cNvSpPr>
              <a:spLocks noChangeShapeType="1"/>
            </p:cNvSpPr>
            <p:nvPr/>
          </p:nvSpPr>
          <p:spPr bwMode="auto">
            <a:xfrm>
              <a:off x="4932" y="2500"/>
              <a:ext cx="1" cy="56"/>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59" name="Line 83"/>
            <p:cNvSpPr>
              <a:spLocks noChangeShapeType="1"/>
            </p:cNvSpPr>
            <p:nvPr/>
          </p:nvSpPr>
          <p:spPr bwMode="auto">
            <a:xfrm>
              <a:off x="4932" y="2574"/>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60" name="Line 84"/>
            <p:cNvSpPr>
              <a:spLocks noChangeShapeType="1"/>
            </p:cNvSpPr>
            <p:nvPr/>
          </p:nvSpPr>
          <p:spPr bwMode="auto">
            <a:xfrm>
              <a:off x="4932" y="2647"/>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61" name="Line 85"/>
            <p:cNvSpPr>
              <a:spLocks noChangeShapeType="1"/>
            </p:cNvSpPr>
            <p:nvPr/>
          </p:nvSpPr>
          <p:spPr bwMode="auto">
            <a:xfrm>
              <a:off x="4932" y="2721"/>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62" name="Line 86"/>
            <p:cNvSpPr>
              <a:spLocks noChangeShapeType="1"/>
            </p:cNvSpPr>
            <p:nvPr/>
          </p:nvSpPr>
          <p:spPr bwMode="auto">
            <a:xfrm>
              <a:off x="4932" y="2794"/>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63" name="Line 87"/>
            <p:cNvSpPr>
              <a:spLocks noChangeShapeType="1"/>
            </p:cNvSpPr>
            <p:nvPr/>
          </p:nvSpPr>
          <p:spPr bwMode="auto">
            <a:xfrm>
              <a:off x="4932" y="2868"/>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64" name="Line 88"/>
            <p:cNvSpPr>
              <a:spLocks noChangeShapeType="1"/>
            </p:cNvSpPr>
            <p:nvPr/>
          </p:nvSpPr>
          <p:spPr bwMode="auto">
            <a:xfrm>
              <a:off x="4932" y="2941"/>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65" name="Line 89"/>
            <p:cNvSpPr>
              <a:spLocks noChangeShapeType="1"/>
            </p:cNvSpPr>
            <p:nvPr/>
          </p:nvSpPr>
          <p:spPr bwMode="auto">
            <a:xfrm>
              <a:off x="4932" y="3015"/>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66" name="Line 90"/>
            <p:cNvSpPr>
              <a:spLocks noChangeShapeType="1"/>
            </p:cNvSpPr>
            <p:nvPr/>
          </p:nvSpPr>
          <p:spPr bwMode="auto">
            <a:xfrm>
              <a:off x="4932" y="3088"/>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67" name="Line 91"/>
            <p:cNvSpPr>
              <a:spLocks noChangeShapeType="1"/>
            </p:cNvSpPr>
            <p:nvPr/>
          </p:nvSpPr>
          <p:spPr bwMode="auto">
            <a:xfrm>
              <a:off x="4932" y="3162"/>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68" name="Line 92"/>
            <p:cNvSpPr>
              <a:spLocks noChangeShapeType="1"/>
            </p:cNvSpPr>
            <p:nvPr/>
          </p:nvSpPr>
          <p:spPr bwMode="auto">
            <a:xfrm>
              <a:off x="4932" y="3235"/>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69" name="Line 93"/>
            <p:cNvSpPr>
              <a:spLocks noChangeShapeType="1"/>
            </p:cNvSpPr>
            <p:nvPr/>
          </p:nvSpPr>
          <p:spPr bwMode="auto">
            <a:xfrm>
              <a:off x="4932" y="3309"/>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70" name="Line 94"/>
            <p:cNvSpPr>
              <a:spLocks noChangeShapeType="1"/>
            </p:cNvSpPr>
            <p:nvPr/>
          </p:nvSpPr>
          <p:spPr bwMode="auto">
            <a:xfrm>
              <a:off x="4932" y="3382"/>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71" name="Line 95"/>
            <p:cNvSpPr>
              <a:spLocks noChangeShapeType="1"/>
            </p:cNvSpPr>
            <p:nvPr/>
          </p:nvSpPr>
          <p:spPr bwMode="auto">
            <a:xfrm>
              <a:off x="4932" y="3456"/>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72" name="Line 96"/>
            <p:cNvSpPr>
              <a:spLocks noChangeShapeType="1"/>
            </p:cNvSpPr>
            <p:nvPr/>
          </p:nvSpPr>
          <p:spPr bwMode="auto">
            <a:xfrm>
              <a:off x="4932" y="3529"/>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73" name="Line 97"/>
            <p:cNvSpPr>
              <a:spLocks noChangeShapeType="1"/>
            </p:cNvSpPr>
            <p:nvPr/>
          </p:nvSpPr>
          <p:spPr bwMode="auto">
            <a:xfrm>
              <a:off x="4932" y="3602"/>
              <a:ext cx="1" cy="56"/>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74" name="Line 98"/>
            <p:cNvSpPr>
              <a:spLocks noChangeShapeType="1"/>
            </p:cNvSpPr>
            <p:nvPr/>
          </p:nvSpPr>
          <p:spPr bwMode="auto">
            <a:xfrm>
              <a:off x="4932" y="3676"/>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75" name="Line 99"/>
            <p:cNvSpPr>
              <a:spLocks noChangeShapeType="1"/>
            </p:cNvSpPr>
            <p:nvPr/>
          </p:nvSpPr>
          <p:spPr bwMode="auto">
            <a:xfrm>
              <a:off x="4932" y="3749"/>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76" name="Line 100"/>
            <p:cNvSpPr>
              <a:spLocks noChangeShapeType="1"/>
            </p:cNvSpPr>
            <p:nvPr/>
          </p:nvSpPr>
          <p:spPr bwMode="auto">
            <a:xfrm>
              <a:off x="4932" y="3823"/>
              <a:ext cx="1" cy="55"/>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77" name="Line 101"/>
            <p:cNvSpPr>
              <a:spLocks noChangeShapeType="1"/>
            </p:cNvSpPr>
            <p:nvPr/>
          </p:nvSpPr>
          <p:spPr bwMode="auto">
            <a:xfrm>
              <a:off x="4932" y="3896"/>
              <a:ext cx="1" cy="37"/>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78" name="Line 102"/>
            <p:cNvSpPr>
              <a:spLocks noChangeShapeType="1"/>
            </p:cNvSpPr>
            <p:nvPr/>
          </p:nvSpPr>
          <p:spPr bwMode="auto">
            <a:xfrm>
              <a:off x="4307" y="517"/>
              <a:ext cx="1" cy="3416"/>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79" name="Freeform 103"/>
            <p:cNvSpPr>
              <a:spLocks/>
            </p:cNvSpPr>
            <p:nvPr/>
          </p:nvSpPr>
          <p:spPr bwMode="auto">
            <a:xfrm>
              <a:off x="4294" y="3878"/>
              <a:ext cx="26" cy="55"/>
            </a:xfrm>
            <a:custGeom>
              <a:avLst/>
              <a:gdLst>
                <a:gd name="T0" fmla="*/ 13 w 26"/>
                <a:gd name="T1" fmla="*/ 55 h 55"/>
                <a:gd name="T2" fmla="*/ 26 w 26"/>
                <a:gd name="T3" fmla="*/ 0 h 55"/>
                <a:gd name="T4" fmla="*/ 0 w 26"/>
                <a:gd name="T5" fmla="*/ 0 h 55"/>
                <a:gd name="T6" fmla="*/ 13 w 26"/>
                <a:gd name="T7" fmla="*/ 55 h 55"/>
              </a:gdLst>
              <a:ahLst/>
              <a:cxnLst>
                <a:cxn ang="0">
                  <a:pos x="T0" y="T1"/>
                </a:cxn>
                <a:cxn ang="0">
                  <a:pos x="T2" y="T3"/>
                </a:cxn>
                <a:cxn ang="0">
                  <a:pos x="T4" y="T5"/>
                </a:cxn>
                <a:cxn ang="0">
                  <a:pos x="T6" y="T7"/>
                </a:cxn>
              </a:cxnLst>
              <a:rect l="0" t="0" r="r" b="b"/>
              <a:pathLst>
                <a:path w="26" h="55">
                  <a:moveTo>
                    <a:pt x="13" y="55"/>
                  </a:moveTo>
                  <a:lnTo>
                    <a:pt x="26" y="0"/>
                  </a:lnTo>
                  <a:lnTo>
                    <a:pt x="0" y="0"/>
                  </a:lnTo>
                  <a:lnTo>
                    <a:pt x="13" y="55"/>
                  </a:lnTo>
                  <a:close/>
                </a:path>
              </a:pathLst>
            </a:custGeom>
            <a:solidFill>
              <a:srgbClr val="000000"/>
            </a:solidFill>
            <a:ln w="6350">
              <a:solidFill>
                <a:srgbClr val="000000"/>
              </a:solidFill>
              <a:prstDash val="solid"/>
              <a:round/>
              <a:headEnd/>
              <a:tailEnd/>
            </a:ln>
          </p:spPr>
          <p:txBody>
            <a:bodyPr/>
            <a:lstStyle/>
            <a:p>
              <a:endParaRPr lang="ja-JP" altLang="en-US"/>
            </a:p>
          </p:txBody>
        </p:sp>
        <p:sp>
          <p:nvSpPr>
            <p:cNvPr id="75880" name="Line 104"/>
            <p:cNvSpPr>
              <a:spLocks noChangeShapeType="1"/>
            </p:cNvSpPr>
            <p:nvPr/>
          </p:nvSpPr>
          <p:spPr bwMode="auto">
            <a:xfrm>
              <a:off x="2103" y="517"/>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81" name="Line 105"/>
            <p:cNvSpPr>
              <a:spLocks noChangeShapeType="1"/>
            </p:cNvSpPr>
            <p:nvPr/>
          </p:nvSpPr>
          <p:spPr bwMode="auto">
            <a:xfrm>
              <a:off x="2140" y="51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82" name="Line 106"/>
            <p:cNvSpPr>
              <a:spLocks noChangeShapeType="1"/>
            </p:cNvSpPr>
            <p:nvPr/>
          </p:nvSpPr>
          <p:spPr bwMode="auto">
            <a:xfrm>
              <a:off x="2177" y="51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83" name="Line 107"/>
            <p:cNvSpPr>
              <a:spLocks noChangeShapeType="1"/>
            </p:cNvSpPr>
            <p:nvPr/>
          </p:nvSpPr>
          <p:spPr bwMode="auto">
            <a:xfrm>
              <a:off x="2213" y="517"/>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84" name="Line 108"/>
            <p:cNvSpPr>
              <a:spLocks noChangeShapeType="1"/>
            </p:cNvSpPr>
            <p:nvPr/>
          </p:nvSpPr>
          <p:spPr bwMode="auto">
            <a:xfrm>
              <a:off x="2250" y="517"/>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85" name="Line 109"/>
            <p:cNvSpPr>
              <a:spLocks noChangeShapeType="1"/>
            </p:cNvSpPr>
            <p:nvPr/>
          </p:nvSpPr>
          <p:spPr bwMode="auto">
            <a:xfrm>
              <a:off x="2287" y="51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86" name="Line 110"/>
            <p:cNvSpPr>
              <a:spLocks noChangeShapeType="1"/>
            </p:cNvSpPr>
            <p:nvPr/>
          </p:nvSpPr>
          <p:spPr bwMode="auto">
            <a:xfrm>
              <a:off x="2324" y="51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87" name="Line 111"/>
            <p:cNvSpPr>
              <a:spLocks noChangeShapeType="1"/>
            </p:cNvSpPr>
            <p:nvPr/>
          </p:nvSpPr>
          <p:spPr bwMode="auto">
            <a:xfrm>
              <a:off x="2360" y="517"/>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88" name="Line 112"/>
            <p:cNvSpPr>
              <a:spLocks noChangeShapeType="1"/>
            </p:cNvSpPr>
            <p:nvPr/>
          </p:nvSpPr>
          <p:spPr bwMode="auto">
            <a:xfrm>
              <a:off x="2397" y="51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89" name="Line 113"/>
            <p:cNvSpPr>
              <a:spLocks noChangeShapeType="1"/>
            </p:cNvSpPr>
            <p:nvPr/>
          </p:nvSpPr>
          <p:spPr bwMode="auto">
            <a:xfrm>
              <a:off x="2434" y="517"/>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90" name="Line 114"/>
            <p:cNvSpPr>
              <a:spLocks noChangeShapeType="1"/>
            </p:cNvSpPr>
            <p:nvPr/>
          </p:nvSpPr>
          <p:spPr bwMode="auto">
            <a:xfrm>
              <a:off x="2471" y="51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91" name="Line 115"/>
            <p:cNvSpPr>
              <a:spLocks noChangeShapeType="1"/>
            </p:cNvSpPr>
            <p:nvPr/>
          </p:nvSpPr>
          <p:spPr bwMode="auto">
            <a:xfrm>
              <a:off x="2471" y="553"/>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92" name="Line 116"/>
            <p:cNvSpPr>
              <a:spLocks noChangeShapeType="1"/>
            </p:cNvSpPr>
            <p:nvPr/>
          </p:nvSpPr>
          <p:spPr bwMode="auto">
            <a:xfrm>
              <a:off x="2471" y="590"/>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93" name="Line 117"/>
            <p:cNvSpPr>
              <a:spLocks noChangeShapeType="1"/>
            </p:cNvSpPr>
            <p:nvPr/>
          </p:nvSpPr>
          <p:spPr bwMode="auto">
            <a:xfrm>
              <a:off x="2471" y="62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94" name="Line 118"/>
            <p:cNvSpPr>
              <a:spLocks noChangeShapeType="1"/>
            </p:cNvSpPr>
            <p:nvPr/>
          </p:nvSpPr>
          <p:spPr bwMode="auto">
            <a:xfrm>
              <a:off x="2471" y="66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95" name="Line 119"/>
            <p:cNvSpPr>
              <a:spLocks noChangeShapeType="1"/>
            </p:cNvSpPr>
            <p:nvPr/>
          </p:nvSpPr>
          <p:spPr bwMode="auto">
            <a:xfrm>
              <a:off x="2471" y="700"/>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96" name="Line 120"/>
            <p:cNvSpPr>
              <a:spLocks noChangeShapeType="1"/>
            </p:cNvSpPr>
            <p:nvPr/>
          </p:nvSpPr>
          <p:spPr bwMode="auto">
            <a:xfrm>
              <a:off x="2471" y="737"/>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97" name="Line 121"/>
            <p:cNvSpPr>
              <a:spLocks noChangeShapeType="1"/>
            </p:cNvSpPr>
            <p:nvPr/>
          </p:nvSpPr>
          <p:spPr bwMode="auto">
            <a:xfrm>
              <a:off x="2471" y="77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98" name="Line 122"/>
            <p:cNvSpPr>
              <a:spLocks noChangeShapeType="1"/>
            </p:cNvSpPr>
            <p:nvPr/>
          </p:nvSpPr>
          <p:spPr bwMode="auto">
            <a:xfrm>
              <a:off x="2471" y="81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899" name="Line 123"/>
            <p:cNvSpPr>
              <a:spLocks noChangeShapeType="1"/>
            </p:cNvSpPr>
            <p:nvPr/>
          </p:nvSpPr>
          <p:spPr bwMode="auto">
            <a:xfrm>
              <a:off x="2471" y="847"/>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00" name="Line 124"/>
            <p:cNvSpPr>
              <a:spLocks noChangeShapeType="1"/>
            </p:cNvSpPr>
            <p:nvPr/>
          </p:nvSpPr>
          <p:spPr bwMode="auto">
            <a:xfrm>
              <a:off x="2471" y="88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01" name="Line 125"/>
            <p:cNvSpPr>
              <a:spLocks noChangeShapeType="1"/>
            </p:cNvSpPr>
            <p:nvPr/>
          </p:nvSpPr>
          <p:spPr bwMode="auto">
            <a:xfrm>
              <a:off x="2471" y="92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02" name="Line 126"/>
            <p:cNvSpPr>
              <a:spLocks noChangeShapeType="1"/>
            </p:cNvSpPr>
            <p:nvPr/>
          </p:nvSpPr>
          <p:spPr bwMode="auto">
            <a:xfrm>
              <a:off x="2471" y="95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03" name="Line 127"/>
            <p:cNvSpPr>
              <a:spLocks noChangeShapeType="1"/>
            </p:cNvSpPr>
            <p:nvPr/>
          </p:nvSpPr>
          <p:spPr bwMode="auto">
            <a:xfrm>
              <a:off x="2471" y="99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04" name="Line 128"/>
            <p:cNvSpPr>
              <a:spLocks noChangeShapeType="1"/>
            </p:cNvSpPr>
            <p:nvPr/>
          </p:nvSpPr>
          <p:spPr bwMode="auto">
            <a:xfrm>
              <a:off x="2471" y="103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05" name="Line 129"/>
            <p:cNvSpPr>
              <a:spLocks noChangeShapeType="1"/>
            </p:cNvSpPr>
            <p:nvPr/>
          </p:nvSpPr>
          <p:spPr bwMode="auto">
            <a:xfrm>
              <a:off x="2471" y="106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06" name="Line 130"/>
            <p:cNvSpPr>
              <a:spLocks noChangeShapeType="1"/>
            </p:cNvSpPr>
            <p:nvPr/>
          </p:nvSpPr>
          <p:spPr bwMode="auto">
            <a:xfrm>
              <a:off x="2471" y="110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07" name="Line 131"/>
            <p:cNvSpPr>
              <a:spLocks noChangeShapeType="1"/>
            </p:cNvSpPr>
            <p:nvPr/>
          </p:nvSpPr>
          <p:spPr bwMode="auto">
            <a:xfrm>
              <a:off x="2471" y="1141"/>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08" name="Line 132"/>
            <p:cNvSpPr>
              <a:spLocks noChangeShapeType="1"/>
            </p:cNvSpPr>
            <p:nvPr/>
          </p:nvSpPr>
          <p:spPr bwMode="auto">
            <a:xfrm>
              <a:off x="2471" y="117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09" name="Line 133"/>
            <p:cNvSpPr>
              <a:spLocks noChangeShapeType="1"/>
            </p:cNvSpPr>
            <p:nvPr/>
          </p:nvSpPr>
          <p:spPr bwMode="auto">
            <a:xfrm>
              <a:off x="2471" y="121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10" name="Line 134"/>
            <p:cNvSpPr>
              <a:spLocks noChangeShapeType="1"/>
            </p:cNvSpPr>
            <p:nvPr/>
          </p:nvSpPr>
          <p:spPr bwMode="auto">
            <a:xfrm>
              <a:off x="2471" y="1251"/>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11" name="Line 135"/>
            <p:cNvSpPr>
              <a:spLocks noChangeShapeType="1"/>
            </p:cNvSpPr>
            <p:nvPr/>
          </p:nvSpPr>
          <p:spPr bwMode="auto">
            <a:xfrm>
              <a:off x="2471" y="1288"/>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12" name="Line 136"/>
            <p:cNvSpPr>
              <a:spLocks noChangeShapeType="1"/>
            </p:cNvSpPr>
            <p:nvPr/>
          </p:nvSpPr>
          <p:spPr bwMode="auto">
            <a:xfrm>
              <a:off x="2471" y="132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13" name="Line 137"/>
            <p:cNvSpPr>
              <a:spLocks noChangeShapeType="1"/>
            </p:cNvSpPr>
            <p:nvPr/>
          </p:nvSpPr>
          <p:spPr bwMode="auto">
            <a:xfrm>
              <a:off x="2471" y="136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14" name="Line 138"/>
            <p:cNvSpPr>
              <a:spLocks noChangeShapeType="1"/>
            </p:cNvSpPr>
            <p:nvPr/>
          </p:nvSpPr>
          <p:spPr bwMode="auto">
            <a:xfrm>
              <a:off x="2471" y="1398"/>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15" name="Line 139"/>
            <p:cNvSpPr>
              <a:spLocks noChangeShapeType="1"/>
            </p:cNvSpPr>
            <p:nvPr/>
          </p:nvSpPr>
          <p:spPr bwMode="auto">
            <a:xfrm>
              <a:off x="2471" y="143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16" name="Line 140"/>
            <p:cNvSpPr>
              <a:spLocks noChangeShapeType="1"/>
            </p:cNvSpPr>
            <p:nvPr/>
          </p:nvSpPr>
          <p:spPr bwMode="auto">
            <a:xfrm>
              <a:off x="2471" y="147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17" name="Line 141"/>
            <p:cNvSpPr>
              <a:spLocks noChangeShapeType="1"/>
            </p:cNvSpPr>
            <p:nvPr/>
          </p:nvSpPr>
          <p:spPr bwMode="auto">
            <a:xfrm>
              <a:off x="2471" y="1509"/>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18" name="Line 142"/>
            <p:cNvSpPr>
              <a:spLocks noChangeShapeType="1"/>
            </p:cNvSpPr>
            <p:nvPr/>
          </p:nvSpPr>
          <p:spPr bwMode="auto">
            <a:xfrm>
              <a:off x="2471" y="1545"/>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19" name="Line 143"/>
            <p:cNvSpPr>
              <a:spLocks noChangeShapeType="1"/>
            </p:cNvSpPr>
            <p:nvPr/>
          </p:nvSpPr>
          <p:spPr bwMode="auto">
            <a:xfrm>
              <a:off x="2471" y="158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20" name="Line 144"/>
            <p:cNvSpPr>
              <a:spLocks noChangeShapeType="1"/>
            </p:cNvSpPr>
            <p:nvPr/>
          </p:nvSpPr>
          <p:spPr bwMode="auto">
            <a:xfrm>
              <a:off x="2471" y="1619"/>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21" name="Line 145"/>
            <p:cNvSpPr>
              <a:spLocks noChangeShapeType="1"/>
            </p:cNvSpPr>
            <p:nvPr/>
          </p:nvSpPr>
          <p:spPr bwMode="auto">
            <a:xfrm>
              <a:off x="2471" y="165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22" name="Line 146"/>
            <p:cNvSpPr>
              <a:spLocks noChangeShapeType="1"/>
            </p:cNvSpPr>
            <p:nvPr/>
          </p:nvSpPr>
          <p:spPr bwMode="auto">
            <a:xfrm>
              <a:off x="2471" y="1692"/>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23" name="Line 147"/>
            <p:cNvSpPr>
              <a:spLocks noChangeShapeType="1"/>
            </p:cNvSpPr>
            <p:nvPr/>
          </p:nvSpPr>
          <p:spPr bwMode="auto">
            <a:xfrm>
              <a:off x="2471" y="1729"/>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24" name="Line 148"/>
            <p:cNvSpPr>
              <a:spLocks noChangeShapeType="1"/>
            </p:cNvSpPr>
            <p:nvPr/>
          </p:nvSpPr>
          <p:spPr bwMode="auto">
            <a:xfrm>
              <a:off x="2471" y="176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25" name="Line 149"/>
            <p:cNvSpPr>
              <a:spLocks noChangeShapeType="1"/>
            </p:cNvSpPr>
            <p:nvPr/>
          </p:nvSpPr>
          <p:spPr bwMode="auto">
            <a:xfrm>
              <a:off x="2471" y="1802"/>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26" name="Line 150"/>
            <p:cNvSpPr>
              <a:spLocks noChangeShapeType="1"/>
            </p:cNvSpPr>
            <p:nvPr/>
          </p:nvSpPr>
          <p:spPr bwMode="auto">
            <a:xfrm>
              <a:off x="2471" y="1839"/>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27" name="Line 151"/>
            <p:cNvSpPr>
              <a:spLocks noChangeShapeType="1"/>
            </p:cNvSpPr>
            <p:nvPr/>
          </p:nvSpPr>
          <p:spPr bwMode="auto">
            <a:xfrm>
              <a:off x="2471" y="187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28" name="Line 152"/>
            <p:cNvSpPr>
              <a:spLocks noChangeShapeType="1"/>
            </p:cNvSpPr>
            <p:nvPr/>
          </p:nvSpPr>
          <p:spPr bwMode="auto">
            <a:xfrm>
              <a:off x="2471" y="1913"/>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29" name="Line 153"/>
            <p:cNvSpPr>
              <a:spLocks noChangeShapeType="1"/>
            </p:cNvSpPr>
            <p:nvPr/>
          </p:nvSpPr>
          <p:spPr bwMode="auto">
            <a:xfrm>
              <a:off x="2471" y="1949"/>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30" name="Line 154"/>
            <p:cNvSpPr>
              <a:spLocks noChangeShapeType="1"/>
            </p:cNvSpPr>
            <p:nvPr/>
          </p:nvSpPr>
          <p:spPr bwMode="auto">
            <a:xfrm>
              <a:off x="2471" y="198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31" name="Line 155"/>
            <p:cNvSpPr>
              <a:spLocks noChangeShapeType="1"/>
            </p:cNvSpPr>
            <p:nvPr/>
          </p:nvSpPr>
          <p:spPr bwMode="auto">
            <a:xfrm>
              <a:off x="2471" y="2023"/>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32" name="Line 156"/>
            <p:cNvSpPr>
              <a:spLocks noChangeShapeType="1"/>
            </p:cNvSpPr>
            <p:nvPr/>
          </p:nvSpPr>
          <p:spPr bwMode="auto">
            <a:xfrm>
              <a:off x="2471" y="2060"/>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33" name="Line 157"/>
            <p:cNvSpPr>
              <a:spLocks noChangeShapeType="1"/>
            </p:cNvSpPr>
            <p:nvPr/>
          </p:nvSpPr>
          <p:spPr bwMode="auto">
            <a:xfrm>
              <a:off x="2471" y="2096"/>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34" name="Line 158"/>
            <p:cNvSpPr>
              <a:spLocks noChangeShapeType="1"/>
            </p:cNvSpPr>
            <p:nvPr/>
          </p:nvSpPr>
          <p:spPr bwMode="auto">
            <a:xfrm>
              <a:off x="2471" y="2133"/>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35" name="Line 159"/>
            <p:cNvSpPr>
              <a:spLocks noChangeShapeType="1"/>
            </p:cNvSpPr>
            <p:nvPr/>
          </p:nvSpPr>
          <p:spPr bwMode="auto">
            <a:xfrm>
              <a:off x="2471" y="2170"/>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36" name="Line 160"/>
            <p:cNvSpPr>
              <a:spLocks noChangeShapeType="1"/>
            </p:cNvSpPr>
            <p:nvPr/>
          </p:nvSpPr>
          <p:spPr bwMode="auto">
            <a:xfrm>
              <a:off x="2471" y="220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37" name="Line 161"/>
            <p:cNvSpPr>
              <a:spLocks noChangeShapeType="1"/>
            </p:cNvSpPr>
            <p:nvPr/>
          </p:nvSpPr>
          <p:spPr bwMode="auto">
            <a:xfrm>
              <a:off x="2471" y="2243"/>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38" name="Line 162"/>
            <p:cNvSpPr>
              <a:spLocks noChangeShapeType="1"/>
            </p:cNvSpPr>
            <p:nvPr/>
          </p:nvSpPr>
          <p:spPr bwMode="auto">
            <a:xfrm>
              <a:off x="2471" y="2280"/>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39" name="Line 163"/>
            <p:cNvSpPr>
              <a:spLocks noChangeShapeType="1"/>
            </p:cNvSpPr>
            <p:nvPr/>
          </p:nvSpPr>
          <p:spPr bwMode="auto">
            <a:xfrm>
              <a:off x="2471" y="231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40" name="Line 164"/>
            <p:cNvSpPr>
              <a:spLocks noChangeShapeType="1"/>
            </p:cNvSpPr>
            <p:nvPr/>
          </p:nvSpPr>
          <p:spPr bwMode="auto">
            <a:xfrm>
              <a:off x="2471" y="2353"/>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41" name="Line 165"/>
            <p:cNvSpPr>
              <a:spLocks noChangeShapeType="1"/>
            </p:cNvSpPr>
            <p:nvPr/>
          </p:nvSpPr>
          <p:spPr bwMode="auto">
            <a:xfrm>
              <a:off x="2471" y="2390"/>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42" name="Line 166"/>
            <p:cNvSpPr>
              <a:spLocks noChangeShapeType="1"/>
            </p:cNvSpPr>
            <p:nvPr/>
          </p:nvSpPr>
          <p:spPr bwMode="auto">
            <a:xfrm>
              <a:off x="2471" y="242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43" name="Line 167"/>
            <p:cNvSpPr>
              <a:spLocks noChangeShapeType="1"/>
            </p:cNvSpPr>
            <p:nvPr/>
          </p:nvSpPr>
          <p:spPr bwMode="auto">
            <a:xfrm>
              <a:off x="2471" y="246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44" name="Line 168"/>
            <p:cNvSpPr>
              <a:spLocks noChangeShapeType="1"/>
            </p:cNvSpPr>
            <p:nvPr/>
          </p:nvSpPr>
          <p:spPr bwMode="auto">
            <a:xfrm>
              <a:off x="2471" y="2500"/>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45" name="Line 169"/>
            <p:cNvSpPr>
              <a:spLocks noChangeShapeType="1"/>
            </p:cNvSpPr>
            <p:nvPr/>
          </p:nvSpPr>
          <p:spPr bwMode="auto">
            <a:xfrm>
              <a:off x="2471" y="2537"/>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46" name="Line 170"/>
            <p:cNvSpPr>
              <a:spLocks noChangeShapeType="1"/>
            </p:cNvSpPr>
            <p:nvPr/>
          </p:nvSpPr>
          <p:spPr bwMode="auto">
            <a:xfrm>
              <a:off x="2471" y="257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47" name="Line 171"/>
            <p:cNvSpPr>
              <a:spLocks noChangeShapeType="1"/>
            </p:cNvSpPr>
            <p:nvPr/>
          </p:nvSpPr>
          <p:spPr bwMode="auto">
            <a:xfrm>
              <a:off x="2471" y="261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48" name="Line 172"/>
            <p:cNvSpPr>
              <a:spLocks noChangeShapeType="1"/>
            </p:cNvSpPr>
            <p:nvPr/>
          </p:nvSpPr>
          <p:spPr bwMode="auto">
            <a:xfrm>
              <a:off x="2471" y="2647"/>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49" name="Line 173"/>
            <p:cNvSpPr>
              <a:spLocks noChangeShapeType="1"/>
            </p:cNvSpPr>
            <p:nvPr/>
          </p:nvSpPr>
          <p:spPr bwMode="auto">
            <a:xfrm>
              <a:off x="2471" y="268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50" name="Line 174"/>
            <p:cNvSpPr>
              <a:spLocks noChangeShapeType="1"/>
            </p:cNvSpPr>
            <p:nvPr/>
          </p:nvSpPr>
          <p:spPr bwMode="auto">
            <a:xfrm>
              <a:off x="2471" y="272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51" name="Line 175"/>
            <p:cNvSpPr>
              <a:spLocks noChangeShapeType="1"/>
            </p:cNvSpPr>
            <p:nvPr/>
          </p:nvSpPr>
          <p:spPr bwMode="auto">
            <a:xfrm>
              <a:off x="2471" y="2758"/>
              <a:ext cx="1" cy="36"/>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52" name="Line 176"/>
            <p:cNvSpPr>
              <a:spLocks noChangeShapeType="1"/>
            </p:cNvSpPr>
            <p:nvPr/>
          </p:nvSpPr>
          <p:spPr bwMode="auto">
            <a:xfrm>
              <a:off x="2103" y="2794"/>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53" name="Line 177"/>
            <p:cNvSpPr>
              <a:spLocks noChangeShapeType="1"/>
            </p:cNvSpPr>
            <p:nvPr/>
          </p:nvSpPr>
          <p:spPr bwMode="auto">
            <a:xfrm>
              <a:off x="2140" y="279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54" name="Line 178"/>
            <p:cNvSpPr>
              <a:spLocks noChangeShapeType="1"/>
            </p:cNvSpPr>
            <p:nvPr/>
          </p:nvSpPr>
          <p:spPr bwMode="auto">
            <a:xfrm>
              <a:off x="2177" y="279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55" name="Line 179"/>
            <p:cNvSpPr>
              <a:spLocks noChangeShapeType="1"/>
            </p:cNvSpPr>
            <p:nvPr/>
          </p:nvSpPr>
          <p:spPr bwMode="auto">
            <a:xfrm>
              <a:off x="2213" y="2794"/>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56" name="Line 180"/>
            <p:cNvSpPr>
              <a:spLocks noChangeShapeType="1"/>
            </p:cNvSpPr>
            <p:nvPr/>
          </p:nvSpPr>
          <p:spPr bwMode="auto">
            <a:xfrm>
              <a:off x="2250" y="2794"/>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57" name="Line 181"/>
            <p:cNvSpPr>
              <a:spLocks noChangeShapeType="1"/>
            </p:cNvSpPr>
            <p:nvPr/>
          </p:nvSpPr>
          <p:spPr bwMode="auto">
            <a:xfrm>
              <a:off x="2287" y="279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58" name="Line 182"/>
            <p:cNvSpPr>
              <a:spLocks noChangeShapeType="1"/>
            </p:cNvSpPr>
            <p:nvPr/>
          </p:nvSpPr>
          <p:spPr bwMode="auto">
            <a:xfrm>
              <a:off x="2324" y="279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59" name="Line 183"/>
            <p:cNvSpPr>
              <a:spLocks noChangeShapeType="1"/>
            </p:cNvSpPr>
            <p:nvPr/>
          </p:nvSpPr>
          <p:spPr bwMode="auto">
            <a:xfrm>
              <a:off x="2360" y="2794"/>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60" name="Line 184"/>
            <p:cNvSpPr>
              <a:spLocks noChangeShapeType="1"/>
            </p:cNvSpPr>
            <p:nvPr/>
          </p:nvSpPr>
          <p:spPr bwMode="auto">
            <a:xfrm>
              <a:off x="2397" y="279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61" name="Line 185"/>
            <p:cNvSpPr>
              <a:spLocks noChangeShapeType="1"/>
            </p:cNvSpPr>
            <p:nvPr/>
          </p:nvSpPr>
          <p:spPr bwMode="auto">
            <a:xfrm>
              <a:off x="2434" y="2794"/>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62" name="Line 186"/>
            <p:cNvSpPr>
              <a:spLocks noChangeShapeType="1"/>
            </p:cNvSpPr>
            <p:nvPr/>
          </p:nvSpPr>
          <p:spPr bwMode="auto">
            <a:xfrm>
              <a:off x="2103" y="51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63" name="Line 187"/>
            <p:cNvSpPr>
              <a:spLocks noChangeShapeType="1"/>
            </p:cNvSpPr>
            <p:nvPr/>
          </p:nvSpPr>
          <p:spPr bwMode="auto">
            <a:xfrm>
              <a:off x="2103" y="553"/>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64" name="Line 188"/>
            <p:cNvSpPr>
              <a:spLocks noChangeShapeType="1"/>
            </p:cNvSpPr>
            <p:nvPr/>
          </p:nvSpPr>
          <p:spPr bwMode="auto">
            <a:xfrm>
              <a:off x="2103" y="590"/>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65" name="Line 189"/>
            <p:cNvSpPr>
              <a:spLocks noChangeShapeType="1"/>
            </p:cNvSpPr>
            <p:nvPr/>
          </p:nvSpPr>
          <p:spPr bwMode="auto">
            <a:xfrm>
              <a:off x="2103" y="62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66" name="Line 190"/>
            <p:cNvSpPr>
              <a:spLocks noChangeShapeType="1"/>
            </p:cNvSpPr>
            <p:nvPr/>
          </p:nvSpPr>
          <p:spPr bwMode="auto">
            <a:xfrm>
              <a:off x="2103" y="66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67" name="Line 191"/>
            <p:cNvSpPr>
              <a:spLocks noChangeShapeType="1"/>
            </p:cNvSpPr>
            <p:nvPr/>
          </p:nvSpPr>
          <p:spPr bwMode="auto">
            <a:xfrm>
              <a:off x="2103" y="700"/>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68" name="Line 192"/>
            <p:cNvSpPr>
              <a:spLocks noChangeShapeType="1"/>
            </p:cNvSpPr>
            <p:nvPr/>
          </p:nvSpPr>
          <p:spPr bwMode="auto">
            <a:xfrm>
              <a:off x="2103" y="737"/>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69" name="Line 193"/>
            <p:cNvSpPr>
              <a:spLocks noChangeShapeType="1"/>
            </p:cNvSpPr>
            <p:nvPr/>
          </p:nvSpPr>
          <p:spPr bwMode="auto">
            <a:xfrm>
              <a:off x="2103" y="77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70" name="Line 194"/>
            <p:cNvSpPr>
              <a:spLocks noChangeShapeType="1"/>
            </p:cNvSpPr>
            <p:nvPr/>
          </p:nvSpPr>
          <p:spPr bwMode="auto">
            <a:xfrm>
              <a:off x="2103" y="81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71" name="Line 195"/>
            <p:cNvSpPr>
              <a:spLocks noChangeShapeType="1"/>
            </p:cNvSpPr>
            <p:nvPr/>
          </p:nvSpPr>
          <p:spPr bwMode="auto">
            <a:xfrm>
              <a:off x="2103" y="847"/>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72" name="Line 196"/>
            <p:cNvSpPr>
              <a:spLocks noChangeShapeType="1"/>
            </p:cNvSpPr>
            <p:nvPr/>
          </p:nvSpPr>
          <p:spPr bwMode="auto">
            <a:xfrm>
              <a:off x="2103" y="88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73" name="Line 197"/>
            <p:cNvSpPr>
              <a:spLocks noChangeShapeType="1"/>
            </p:cNvSpPr>
            <p:nvPr/>
          </p:nvSpPr>
          <p:spPr bwMode="auto">
            <a:xfrm>
              <a:off x="2103" y="92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74" name="Line 198"/>
            <p:cNvSpPr>
              <a:spLocks noChangeShapeType="1"/>
            </p:cNvSpPr>
            <p:nvPr/>
          </p:nvSpPr>
          <p:spPr bwMode="auto">
            <a:xfrm>
              <a:off x="2103" y="95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75" name="Line 199"/>
            <p:cNvSpPr>
              <a:spLocks noChangeShapeType="1"/>
            </p:cNvSpPr>
            <p:nvPr/>
          </p:nvSpPr>
          <p:spPr bwMode="auto">
            <a:xfrm>
              <a:off x="2103" y="99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76" name="Line 200"/>
            <p:cNvSpPr>
              <a:spLocks noChangeShapeType="1"/>
            </p:cNvSpPr>
            <p:nvPr/>
          </p:nvSpPr>
          <p:spPr bwMode="auto">
            <a:xfrm>
              <a:off x="2103" y="103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77" name="Line 201"/>
            <p:cNvSpPr>
              <a:spLocks noChangeShapeType="1"/>
            </p:cNvSpPr>
            <p:nvPr/>
          </p:nvSpPr>
          <p:spPr bwMode="auto">
            <a:xfrm>
              <a:off x="2103" y="106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78" name="Line 202"/>
            <p:cNvSpPr>
              <a:spLocks noChangeShapeType="1"/>
            </p:cNvSpPr>
            <p:nvPr/>
          </p:nvSpPr>
          <p:spPr bwMode="auto">
            <a:xfrm>
              <a:off x="2103" y="110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79" name="Line 203"/>
            <p:cNvSpPr>
              <a:spLocks noChangeShapeType="1"/>
            </p:cNvSpPr>
            <p:nvPr/>
          </p:nvSpPr>
          <p:spPr bwMode="auto">
            <a:xfrm>
              <a:off x="2103" y="1141"/>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80" name="Line 204"/>
            <p:cNvSpPr>
              <a:spLocks noChangeShapeType="1"/>
            </p:cNvSpPr>
            <p:nvPr/>
          </p:nvSpPr>
          <p:spPr bwMode="auto">
            <a:xfrm>
              <a:off x="2103" y="117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81" name="Line 205"/>
            <p:cNvSpPr>
              <a:spLocks noChangeShapeType="1"/>
            </p:cNvSpPr>
            <p:nvPr/>
          </p:nvSpPr>
          <p:spPr bwMode="auto">
            <a:xfrm>
              <a:off x="2103" y="121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grpSp>
      <p:grpSp>
        <p:nvGrpSpPr>
          <p:cNvPr id="76183" name="Group 407"/>
          <p:cNvGrpSpPr>
            <a:grpSpLocks/>
          </p:cNvGrpSpPr>
          <p:nvPr/>
        </p:nvGrpSpPr>
        <p:grpSpPr bwMode="auto">
          <a:xfrm>
            <a:off x="781050" y="1562100"/>
            <a:ext cx="7910513" cy="3033713"/>
            <a:chOff x="464" y="884"/>
            <a:chExt cx="4983" cy="1911"/>
          </a:xfrm>
        </p:grpSpPr>
        <p:sp>
          <p:nvSpPr>
            <p:cNvPr id="75983" name="Line 207"/>
            <p:cNvSpPr>
              <a:spLocks noChangeShapeType="1"/>
            </p:cNvSpPr>
            <p:nvPr/>
          </p:nvSpPr>
          <p:spPr bwMode="auto">
            <a:xfrm>
              <a:off x="2103" y="1251"/>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84" name="Line 208"/>
            <p:cNvSpPr>
              <a:spLocks noChangeShapeType="1"/>
            </p:cNvSpPr>
            <p:nvPr/>
          </p:nvSpPr>
          <p:spPr bwMode="auto">
            <a:xfrm>
              <a:off x="2103" y="1288"/>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85" name="Line 209"/>
            <p:cNvSpPr>
              <a:spLocks noChangeShapeType="1"/>
            </p:cNvSpPr>
            <p:nvPr/>
          </p:nvSpPr>
          <p:spPr bwMode="auto">
            <a:xfrm>
              <a:off x="2103" y="132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86" name="Line 210"/>
            <p:cNvSpPr>
              <a:spLocks noChangeShapeType="1"/>
            </p:cNvSpPr>
            <p:nvPr/>
          </p:nvSpPr>
          <p:spPr bwMode="auto">
            <a:xfrm>
              <a:off x="2103" y="136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87" name="Line 211"/>
            <p:cNvSpPr>
              <a:spLocks noChangeShapeType="1"/>
            </p:cNvSpPr>
            <p:nvPr/>
          </p:nvSpPr>
          <p:spPr bwMode="auto">
            <a:xfrm>
              <a:off x="2103" y="1398"/>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88" name="Line 212"/>
            <p:cNvSpPr>
              <a:spLocks noChangeShapeType="1"/>
            </p:cNvSpPr>
            <p:nvPr/>
          </p:nvSpPr>
          <p:spPr bwMode="auto">
            <a:xfrm>
              <a:off x="2103" y="143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89" name="Line 213"/>
            <p:cNvSpPr>
              <a:spLocks noChangeShapeType="1"/>
            </p:cNvSpPr>
            <p:nvPr/>
          </p:nvSpPr>
          <p:spPr bwMode="auto">
            <a:xfrm>
              <a:off x="2103" y="147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90" name="Line 214"/>
            <p:cNvSpPr>
              <a:spLocks noChangeShapeType="1"/>
            </p:cNvSpPr>
            <p:nvPr/>
          </p:nvSpPr>
          <p:spPr bwMode="auto">
            <a:xfrm>
              <a:off x="2103" y="1509"/>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91" name="Line 215"/>
            <p:cNvSpPr>
              <a:spLocks noChangeShapeType="1"/>
            </p:cNvSpPr>
            <p:nvPr/>
          </p:nvSpPr>
          <p:spPr bwMode="auto">
            <a:xfrm>
              <a:off x="2103" y="1545"/>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92" name="Line 216"/>
            <p:cNvSpPr>
              <a:spLocks noChangeShapeType="1"/>
            </p:cNvSpPr>
            <p:nvPr/>
          </p:nvSpPr>
          <p:spPr bwMode="auto">
            <a:xfrm>
              <a:off x="2103" y="158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93" name="Line 217"/>
            <p:cNvSpPr>
              <a:spLocks noChangeShapeType="1"/>
            </p:cNvSpPr>
            <p:nvPr/>
          </p:nvSpPr>
          <p:spPr bwMode="auto">
            <a:xfrm>
              <a:off x="2103" y="1619"/>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94" name="Line 218"/>
            <p:cNvSpPr>
              <a:spLocks noChangeShapeType="1"/>
            </p:cNvSpPr>
            <p:nvPr/>
          </p:nvSpPr>
          <p:spPr bwMode="auto">
            <a:xfrm>
              <a:off x="2103" y="165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95" name="Line 219"/>
            <p:cNvSpPr>
              <a:spLocks noChangeShapeType="1"/>
            </p:cNvSpPr>
            <p:nvPr/>
          </p:nvSpPr>
          <p:spPr bwMode="auto">
            <a:xfrm>
              <a:off x="2103" y="1692"/>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96" name="Line 220"/>
            <p:cNvSpPr>
              <a:spLocks noChangeShapeType="1"/>
            </p:cNvSpPr>
            <p:nvPr/>
          </p:nvSpPr>
          <p:spPr bwMode="auto">
            <a:xfrm>
              <a:off x="2103" y="1729"/>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97" name="Line 221"/>
            <p:cNvSpPr>
              <a:spLocks noChangeShapeType="1"/>
            </p:cNvSpPr>
            <p:nvPr/>
          </p:nvSpPr>
          <p:spPr bwMode="auto">
            <a:xfrm>
              <a:off x="2103" y="176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98" name="Line 222"/>
            <p:cNvSpPr>
              <a:spLocks noChangeShapeType="1"/>
            </p:cNvSpPr>
            <p:nvPr/>
          </p:nvSpPr>
          <p:spPr bwMode="auto">
            <a:xfrm>
              <a:off x="2103" y="1802"/>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5999" name="Line 223"/>
            <p:cNvSpPr>
              <a:spLocks noChangeShapeType="1"/>
            </p:cNvSpPr>
            <p:nvPr/>
          </p:nvSpPr>
          <p:spPr bwMode="auto">
            <a:xfrm>
              <a:off x="2103" y="1839"/>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00" name="Line 224"/>
            <p:cNvSpPr>
              <a:spLocks noChangeShapeType="1"/>
            </p:cNvSpPr>
            <p:nvPr/>
          </p:nvSpPr>
          <p:spPr bwMode="auto">
            <a:xfrm>
              <a:off x="2103" y="187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01" name="Line 225"/>
            <p:cNvSpPr>
              <a:spLocks noChangeShapeType="1"/>
            </p:cNvSpPr>
            <p:nvPr/>
          </p:nvSpPr>
          <p:spPr bwMode="auto">
            <a:xfrm>
              <a:off x="2103" y="1913"/>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02" name="Line 226"/>
            <p:cNvSpPr>
              <a:spLocks noChangeShapeType="1"/>
            </p:cNvSpPr>
            <p:nvPr/>
          </p:nvSpPr>
          <p:spPr bwMode="auto">
            <a:xfrm>
              <a:off x="2103" y="1949"/>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03" name="Line 227"/>
            <p:cNvSpPr>
              <a:spLocks noChangeShapeType="1"/>
            </p:cNvSpPr>
            <p:nvPr/>
          </p:nvSpPr>
          <p:spPr bwMode="auto">
            <a:xfrm>
              <a:off x="2103" y="198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04" name="Line 228"/>
            <p:cNvSpPr>
              <a:spLocks noChangeShapeType="1"/>
            </p:cNvSpPr>
            <p:nvPr/>
          </p:nvSpPr>
          <p:spPr bwMode="auto">
            <a:xfrm>
              <a:off x="2103" y="2023"/>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05" name="Line 229"/>
            <p:cNvSpPr>
              <a:spLocks noChangeShapeType="1"/>
            </p:cNvSpPr>
            <p:nvPr/>
          </p:nvSpPr>
          <p:spPr bwMode="auto">
            <a:xfrm>
              <a:off x="2103" y="2060"/>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06" name="Line 230"/>
            <p:cNvSpPr>
              <a:spLocks noChangeShapeType="1"/>
            </p:cNvSpPr>
            <p:nvPr/>
          </p:nvSpPr>
          <p:spPr bwMode="auto">
            <a:xfrm>
              <a:off x="2103" y="2096"/>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07" name="Line 231"/>
            <p:cNvSpPr>
              <a:spLocks noChangeShapeType="1"/>
            </p:cNvSpPr>
            <p:nvPr/>
          </p:nvSpPr>
          <p:spPr bwMode="auto">
            <a:xfrm>
              <a:off x="2103" y="2133"/>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08" name="Line 232"/>
            <p:cNvSpPr>
              <a:spLocks noChangeShapeType="1"/>
            </p:cNvSpPr>
            <p:nvPr/>
          </p:nvSpPr>
          <p:spPr bwMode="auto">
            <a:xfrm>
              <a:off x="2103" y="2170"/>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09" name="Line 233"/>
            <p:cNvSpPr>
              <a:spLocks noChangeShapeType="1"/>
            </p:cNvSpPr>
            <p:nvPr/>
          </p:nvSpPr>
          <p:spPr bwMode="auto">
            <a:xfrm>
              <a:off x="2103" y="220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10" name="Line 234"/>
            <p:cNvSpPr>
              <a:spLocks noChangeShapeType="1"/>
            </p:cNvSpPr>
            <p:nvPr/>
          </p:nvSpPr>
          <p:spPr bwMode="auto">
            <a:xfrm>
              <a:off x="2103" y="2243"/>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11" name="Line 235"/>
            <p:cNvSpPr>
              <a:spLocks noChangeShapeType="1"/>
            </p:cNvSpPr>
            <p:nvPr/>
          </p:nvSpPr>
          <p:spPr bwMode="auto">
            <a:xfrm>
              <a:off x="2103" y="2280"/>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12" name="Line 236"/>
            <p:cNvSpPr>
              <a:spLocks noChangeShapeType="1"/>
            </p:cNvSpPr>
            <p:nvPr/>
          </p:nvSpPr>
          <p:spPr bwMode="auto">
            <a:xfrm>
              <a:off x="2103" y="231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13" name="Line 237"/>
            <p:cNvSpPr>
              <a:spLocks noChangeShapeType="1"/>
            </p:cNvSpPr>
            <p:nvPr/>
          </p:nvSpPr>
          <p:spPr bwMode="auto">
            <a:xfrm>
              <a:off x="2103" y="2353"/>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14" name="Line 238"/>
            <p:cNvSpPr>
              <a:spLocks noChangeShapeType="1"/>
            </p:cNvSpPr>
            <p:nvPr/>
          </p:nvSpPr>
          <p:spPr bwMode="auto">
            <a:xfrm>
              <a:off x="2103" y="2390"/>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15" name="Line 239"/>
            <p:cNvSpPr>
              <a:spLocks noChangeShapeType="1"/>
            </p:cNvSpPr>
            <p:nvPr/>
          </p:nvSpPr>
          <p:spPr bwMode="auto">
            <a:xfrm>
              <a:off x="2103" y="242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16" name="Line 240"/>
            <p:cNvSpPr>
              <a:spLocks noChangeShapeType="1"/>
            </p:cNvSpPr>
            <p:nvPr/>
          </p:nvSpPr>
          <p:spPr bwMode="auto">
            <a:xfrm>
              <a:off x="2103" y="246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17" name="Line 241"/>
            <p:cNvSpPr>
              <a:spLocks noChangeShapeType="1"/>
            </p:cNvSpPr>
            <p:nvPr/>
          </p:nvSpPr>
          <p:spPr bwMode="auto">
            <a:xfrm>
              <a:off x="2103" y="2500"/>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18" name="Line 242"/>
            <p:cNvSpPr>
              <a:spLocks noChangeShapeType="1"/>
            </p:cNvSpPr>
            <p:nvPr/>
          </p:nvSpPr>
          <p:spPr bwMode="auto">
            <a:xfrm>
              <a:off x="2103" y="2537"/>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19" name="Line 243"/>
            <p:cNvSpPr>
              <a:spLocks noChangeShapeType="1"/>
            </p:cNvSpPr>
            <p:nvPr/>
          </p:nvSpPr>
          <p:spPr bwMode="auto">
            <a:xfrm>
              <a:off x="2103" y="257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20" name="Line 244"/>
            <p:cNvSpPr>
              <a:spLocks noChangeShapeType="1"/>
            </p:cNvSpPr>
            <p:nvPr/>
          </p:nvSpPr>
          <p:spPr bwMode="auto">
            <a:xfrm>
              <a:off x="2103" y="261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21" name="Line 245"/>
            <p:cNvSpPr>
              <a:spLocks noChangeShapeType="1"/>
            </p:cNvSpPr>
            <p:nvPr/>
          </p:nvSpPr>
          <p:spPr bwMode="auto">
            <a:xfrm>
              <a:off x="2103" y="2647"/>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22" name="Line 246"/>
            <p:cNvSpPr>
              <a:spLocks noChangeShapeType="1"/>
            </p:cNvSpPr>
            <p:nvPr/>
          </p:nvSpPr>
          <p:spPr bwMode="auto">
            <a:xfrm>
              <a:off x="2103" y="268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23" name="Line 247"/>
            <p:cNvSpPr>
              <a:spLocks noChangeShapeType="1"/>
            </p:cNvSpPr>
            <p:nvPr/>
          </p:nvSpPr>
          <p:spPr bwMode="auto">
            <a:xfrm>
              <a:off x="2103" y="272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24" name="Line 248"/>
            <p:cNvSpPr>
              <a:spLocks noChangeShapeType="1"/>
            </p:cNvSpPr>
            <p:nvPr/>
          </p:nvSpPr>
          <p:spPr bwMode="auto">
            <a:xfrm>
              <a:off x="2103" y="2758"/>
              <a:ext cx="1" cy="36"/>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25" name="Rectangle 249"/>
            <p:cNvSpPr>
              <a:spLocks noChangeArrowheads="1"/>
            </p:cNvSpPr>
            <p:nvPr/>
          </p:nvSpPr>
          <p:spPr bwMode="auto">
            <a:xfrm>
              <a:off x="2130" y="1398"/>
              <a:ext cx="25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A has a </a:t>
              </a:r>
              <a:endParaRPr lang="en-US" altLang="ja-JP"/>
            </a:p>
          </p:txBody>
        </p:sp>
        <p:sp>
          <p:nvSpPr>
            <p:cNvPr id="76026" name="Rectangle 250"/>
            <p:cNvSpPr>
              <a:spLocks noChangeArrowheads="1"/>
            </p:cNvSpPr>
            <p:nvPr/>
          </p:nvSpPr>
          <p:spPr bwMode="auto">
            <a:xfrm>
              <a:off x="2148" y="1463"/>
              <a:ext cx="22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duty to</a:t>
              </a:r>
              <a:endParaRPr lang="en-US" altLang="ja-JP"/>
            </a:p>
          </p:txBody>
        </p:sp>
        <p:sp>
          <p:nvSpPr>
            <p:cNvPr id="76027" name="Rectangle 251"/>
            <p:cNvSpPr>
              <a:spLocks noChangeArrowheads="1"/>
            </p:cNvSpPr>
            <p:nvPr/>
          </p:nvSpPr>
          <p:spPr bwMode="auto">
            <a:xfrm>
              <a:off x="2148" y="1527"/>
              <a:ext cx="22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deliver</a:t>
              </a:r>
              <a:endParaRPr lang="en-US" altLang="ja-JP"/>
            </a:p>
          </p:txBody>
        </p:sp>
        <p:sp>
          <p:nvSpPr>
            <p:cNvPr id="76028" name="Rectangle 252"/>
            <p:cNvSpPr>
              <a:spLocks noChangeArrowheads="1"/>
            </p:cNvSpPr>
            <p:nvPr/>
          </p:nvSpPr>
          <p:spPr bwMode="auto">
            <a:xfrm>
              <a:off x="2113" y="1591"/>
              <a:ext cx="28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the goods</a:t>
              </a:r>
              <a:endParaRPr lang="en-US" altLang="ja-JP"/>
            </a:p>
          </p:txBody>
        </p:sp>
        <p:sp>
          <p:nvSpPr>
            <p:cNvPr id="76029" name="Rectangle 253"/>
            <p:cNvSpPr>
              <a:spLocks noChangeArrowheads="1"/>
            </p:cNvSpPr>
            <p:nvPr/>
          </p:nvSpPr>
          <p:spPr bwMode="auto">
            <a:xfrm>
              <a:off x="2165" y="1656"/>
              <a:ext cx="19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which </a:t>
              </a:r>
              <a:endParaRPr lang="en-US" altLang="ja-JP"/>
            </a:p>
          </p:txBody>
        </p:sp>
        <p:sp>
          <p:nvSpPr>
            <p:cNvPr id="76030" name="Rectangle 254"/>
            <p:cNvSpPr>
              <a:spLocks noChangeArrowheads="1"/>
            </p:cNvSpPr>
            <p:nvPr/>
          </p:nvSpPr>
          <p:spPr bwMode="auto">
            <a:xfrm>
              <a:off x="2130" y="1720"/>
              <a:ext cx="25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conforms</a:t>
              </a:r>
              <a:endParaRPr lang="en-US" altLang="ja-JP"/>
            </a:p>
          </p:txBody>
        </p:sp>
        <p:sp>
          <p:nvSpPr>
            <p:cNvPr id="76031" name="Rectangle 255"/>
            <p:cNvSpPr>
              <a:spLocks noChangeArrowheads="1"/>
            </p:cNvSpPr>
            <p:nvPr/>
          </p:nvSpPr>
          <p:spPr bwMode="auto">
            <a:xfrm>
              <a:off x="2148" y="1784"/>
              <a:ext cx="22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to the </a:t>
              </a:r>
              <a:endParaRPr lang="en-US" altLang="ja-JP"/>
            </a:p>
          </p:txBody>
        </p:sp>
        <p:sp>
          <p:nvSpPr>
            <p:cNvPr id="76032" name="Rectangle 256"/>
            <p:cNvSpPr>
              <a:spLocks noChangeArrowheads="1"/>
            </p:cNvSpPr>
            <p:nvPr/>
          </p:nvSpPr>
          <p:spPr bwMode="auto">
            <a:xfrm>
              <a:off x="2130" y="1848"/>
              <a:ext cx="25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contract</a:t>
              </a:r>
              <a:endParaRPr lang="en-US" altLang="ja-JP"/>
            </a:p>
          </p:txBody>
        </p:sp>
        <p:sp>
          <p:nvSpPr>
            <p:cNvPr id="76033" name="Freeform 257"/>
            <p:cNvSpPr>
              <a:spLocks/>
            </p:cNvSpPr>
            <p:nvPr/>
          </p:nvSpPr>
          <p:spPr bwMode="auto">
            <a:xfrm>
              <a:off x="1222" y="1766"/>
              <a:ext cx="404" cy="147"/>
            </a:xfrm>
            <a:custGeom>
              <a:avLst/>
              <a:gdLst>
                <a:gd name="T0" fmla="*/ 0 w 404"/>
                <a:gd name="T1" fmla="*/ 0 h 147"/>
                <a:gd name="T2" fmla="*/ 293 w 404"/>
                <a:gd name="T3" fmla="*/ 0 h 147"/>
                <a:gd name="T4" fmla="*/ 404 w 404"/>
                <a:gd name="T5" fmla="*/ 73 h 147"/>
                <a:gd name="T6" fmla="*/ 293 w 404"/>
                <a:gd name="T7" fmla="*/ 147 h 147"/>
                <a:gd name="T8" fmla="*/ 0 w 404"/>
                <a:gd name="T9" fmla="*/ 147 h 147"/>
                <a:gd name="T10" fmla="*/ 0 w 404"/>
                <a:gd name="T11" fmla="*/ 0 h 147"/>
              </a:gdLst>
              <a:ahLst/>
              <a:cxnLst>
                <a:cxn ang="0">
                  <a:pos x="T0" y="T1"/>
                </a:cxn>
                <a:cxn ang="0">
                  <a:pos x="T2" y="T3"/>
                </a:cxn>
                <a:cxn ang="0">
                  <a:pos x="T4" y="T5"/>
                </a:cxn>
                <a:cxn ang="0">
                  <a:pos x="T6" y="T7"/>
                </a:cxn>
                <a:cxn ang="0">
                  <a:pos x="T8" y="T9"/>
                </a:cxn>
                <a:cxn ang="0">
                  <a:pos x="T10" y="T11"/>
                </a:cxn>
              </a:cxnLst>
              <a:rect l="0" t="0" r="r" b="b"/>
              <a:pathLst>
                <a:path w="404" h="147">
                  <a:moveTo>
                    <a:pt x="0" y="0"/>
                  </a:moveTo>
                  <a:lnTo>
                    <a:pt x="293" y="0"/>
                  </a:lnTo>
                  <a:lnTo>
                    <a:pt x="404" y="73"/>
                  </a:lnTo>
                  <a:lnTo>
                    <a:pt x="293" y="147"/>
                  </a:lnTo>
                  <a:lnTo>
                    <a:pt x="0" y="147"/>
                  </a:lnTo>
                  <a:lnTo>
                    <a:pt x="0" y="0"/>
                  </a:lnTo>
                  <a:close/>
                </a:path>
              </a:pathLst>
            </a:custGeom>
            <a:solidFill>
              <a:srgbClr val="FFFFFF"/>
            </a:solidFill>
            <a:ln w="6350">
              <a:solidFill>
                <a:srgbClr val="000000"/>
              </a:solidFill>
              <a:prstDash val="solid"/>
              <a:round/>
              <a:headEnd/>
              <a:tailEnd/>
            </a:ln>
          </p:spPr>
          <p:txBody>
            <a:bodyPr/>
            <a:lstStyle/>
            <a:p>
              <a:endParaRPr lang="ja-JP" altLang="en-US"/>
            </a:p>
          </p:txBody>
        </p:sp>
        <p:sp>
          <p:nvSpPr>
            <p:cNvPr id="76034" name="Rectangle 258"/>
            <p:cNvSpPr>
              <a:spLocks noChangeArrowheads="1"/>
            </p:cNvSpPr>
            <p:nvPr/>
          </p:nvSpPr>
          <p:spPr bwMode="auto">
            <a:xfrm>
              <a:off x="1249" y="1808"/>
              <a:ext cx="19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ja-JP" altLang="en-US" sz="800" b="1">
                  <a:solidFill>
                    <a:srgbClr val="000000"/>
                  </a:solidFill>
                  <a:latin typeface="ＭＳ ゴシック" panose="020B0609070205080204" pitchFamily="49" charset="-128"/>
                  <a:ea typeface="ＭＳ ゴシック" panose="020B0609070205080204" pitchFamily="49" charset="-128"/>
                </a:rPr>
                <a:t>９／</a:t>
              </a:r>
              <a:r>
                <a:rPr lang="en-US" altLang="ja-JP" sz="800" b="1">
                  <a:solidFill>
                    <a:srgbClr val="000000"/>
                  </a:solidFill>
                  <a:latin typeface="ＭＳ ゴシック" panose="020B0609070205080204" pitchFamily="49" charset="-128"/>
                  <a:ea typeface="ＭＳ ゴシック" panose="020B0609070205080204" pitchFamily="49" charset="-128"/>
                </a:rPr>
                <a:t>15</a:t>
              </a:r>
              <a:endParaRPr lang="en-US" altLang="ja-JP"/>
            </a:p>
          </p:txBody>
        </p:sp>
        <p:sp>
          <p:nvSpPr>
            <p:cNvPr id="76035" name="Freeform 259"/>
            <p:cNvSpPr>
              <a:spLocks/>
            </p:cNvSpPr>
            <p:nvPr/>
          </p:nvSpPr>
          <p:spPr bwMode="auto">
            <a:xfrm>
              <a:off x="1222" y="2427"/>
              <a:ext cx="404" cy="147"/>
            </a:xfrm>
            <a:custGeom>
              <a:avLst/>
              <a:gdLst>
                <a:gd name="T0" fmla="*/ 0 w 404"/>
                <a:gd name="T1" fmla="*/ 0 h 147"/>
                <a:gd name="T2" fmla="*/ 293 w 404"/>
                <a:gd name="T3" fmla="*/ 0 h 147"/>
                <a:gd name="T4" fmla="*/ 404 w 404"/>
                <a:gd name="T5" fmla="*/ 73 h 147"/>
                <a:gd name="T6" fmla="*/ 293 w 404"/>
                <a:gd name="T7" fmla="*/ 147 h 147"/>
                <a:gd name="T8" fmla="*/ 0 w 404"/>
                <a:gd name="T9" fmla="*/ 147 h 147"/>
                <a:gd name="T10" fmla="*/ 0 w 404"/>
                <a:gd name="T11" fmla="*/ 0 h 147"/>
              </a:gdLst>
              <a:ahLst/>
              <a:cxnLst>
                <a:cxn ang="0">
                  <a:pos x="T0" y="T1"/>
                </a:cxn>
                <a:cxn ang="0">
                  <a:pos x="T2" y="T3"/>
                </a:cxn>
                <a:cxn ang="0">
                  <a:pos x="T4" y="T5"/>
                </a:cxn>
                <a:cxn ang="0">
                  <a:pos x="T6" y="T7"/>
                </a:cxn>
                <a:cxn ang="0">
                  <a:pos x="T8" y="T9"/>
                </a:cxn>
                <a:cxn ang="0">
                  <a:pos x="T10" y="T11"/>
                </a:cxn>
              </a:cxnLst>
              <a:rect l="0" t="0" r="r" b="b"/>
              <a:pathLst>
                <a:path w="404" h="147">
                  <a:moveTo>
                    <a:pt x="0" y="0"/>
                  </a:moveTo>
                  <a:lnTo>
                    <a:pt x="293" y="0"/>
                  </a:lnTo>
                  <a:lnTo>
                    <a:pt x="404" y="73"/>
                  </a:lnTo>
                  <a:lnTo>
                    <a:pt x="293" y="147"/>
                  </a:lnTo>
                  <a:lnTo>
                    <a:pt x="0" y="147"/>
                  </a:lnTo>
                  <a:lnTo>
                    <a:pt x="0" y="0"/>
                  </a:lnTo>
                  <a:close/>
                </a:path>
              </a:pathLst>
            </a:custGeom>
            <a:solidFill>
              <a:srgbClr val="FFFFFF"/>
            </a:solidFill>
            <a:ln w="6350">
              <a:solidFill>
                <a:srgbClr val="000000"/>
              </a:solidFill>
              <a:prstDash val="solid"/>
              <a:round/>
              <a:headEnd/>
              <a:tailEnd/>
            </a:ln>
          </p:spPr>
          <p:txBody>
            <a:bodyPr/>
            <a:lstStyle/>
            <a:p>
              <a:endParaRPr lang="ja-JP" altLang="en-US"/>
            </a:p>
          </p:txBody>
        </p:sp>
        <p:sp>
          <p:nvSpPr>
            <p:cNvPr id="76036" name="Rectangle 260"/>
            <p:cNvSpPr>
              <a:spLocks noChangeArrowheads="1"/>
            </p:cNvSpPr>
            <p:nvPr/>
          </p:nvSpPr>
          <p:spPr bwMode="auto">
            <a:xfrm>
              <a:off x="1249" y="2469"/>
              <a:ext cx="19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10</a:t>
              </a:r>
              <a:r>
                <a:rPr lang="ja-JP" altLang="en-US" sz="800" b="1">
                  <a:solidFill>
                    <a:srgbClr val="000000"/>
                  </a:solidFill>
                  <a:latin typeface="ＭＳ ゴシック" panose="020B0609070205080204" pitchFamily="49" charset="-128"/>
                  <a:ea typeface="ＭＳ ゴシック" panose="020B0609070205080204" pitchFamily="49" charset="-128"/>
                </a:rPr>
                <a:t>／５</a:t>
              </a:r>
              <a:endParaRPr lang="ja-JP" altLang="en-US"/>
            </a:p>
          </p:txBody>
        </p:sp>
        <p:sp>
          <p:nvSpPr>
            <p:cNvPr id="76037" name="Freeform 261"/>
            <p:cNvSpPr>
              <a:spLocks/>
            </p:cNvSpPr>
            <p:nvPr/>
          </p:nvSpPr>
          <p:spPr bwMode="auto">
            <a:xfrm>
              <a:off x="4307" y="1656"/>
              <a:ext cx="111" cy="367"/>
            </a:xfrm>
            <a:custGeom>
              <a:avLst/>
              <a:gdLst>
                <a:gd name="T0" fmla="*/ 0 w 111"/>
                <a:gd name="T1" fmla="*/ 183 h 367"/>
                <a:gd name="T2" fmla="*/ 74 w 111"/>
                <a:gd name="T3" fmla="*/ 0 h 367"/>
                <a:gd name="T4" fmla="*/ 74 w 111"/>
                <a:gd name="T5" fmla="*/ 36 h 367"/>
                <a:gd name="T6" fmla="*/ 111 w 111"/>
                <a:gd name="T7" fmla="*/ 36 h 367"/>
                <a:gd name="T8" fmla="*/ 111 w 111"/>
                <a:gd name="T9" fmla="*/ 330 h 367"/>
                <a:gd name="T10" fmla="*/ 74 w 111"/>
                <a:gd name="T11" fmla="*/ 330 h 367"/>
                <a:gd name="T12" fmla="*/ 74 w 111"/>
                <a:gd name="T13" fmla="*/ 367 h 367"/>
                <a:gd name="T14" fmla="*/ 0 w 111"/>
                <a:gd name="T15" fmla="*/ 183 h 3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 h="367">
                  <a:moveTo>
                    <a:pt x="0" y="183"/>
                  </a:moveTo>
                  <a:lnTo>
                    <a:pt x="74" y="0"/>
                  </a:lnTo>
                  <a:lnTo>
                    <a:pt x="74" y="36"/>
                  </a:lnTo>
                  <a:lnTo>
                    <a:pt x="111" y="36"/>
                  </a:lnTo>
                  <a:lnTo>
                    <a:pt x="111" y="330"/>
                  </a:lnTo>
                  <a:lnTo>
                    <a:pt x="74" y="330"/>
                  </a:lnTo>
                  <a:lnTo>
                    <a:pt x="74" y="367"/>
                  </a:lnTo>
                  <a:lnTo>
                    <a:pt x="0" y="183"/>
                  </a:lnTo>
                  <a:close/>
                </a:path>
              </a:pathLst>
            </a:custGeom>
            <a:noFill/>
            <a:ln w="635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ja-JP" altLang="en-US"/>
            </a:p>
          </p:txBody>
        </p:sp>
        <p:sp>
          <p:nvSpPr>
            <p:cNvPr id="76038" name="Freeform 262"/>
            <p:cNvSpPr>
              <a:spLocks/>
            </p:cNvSpPr>
            <p:nvPr/>
          </p:nvSpPr>
          <p:spPr bwMode="auto">
            <a:xfrm>
              <a:off x="4307" y="2243"/>
              <a:ext cx="111" cy="515"/>
            </a:xfrm>
            <a:custGeom>
              <a:avLst/>
              <a:gdLst>
                <a:gd name="T0" fmla="*/ 0 w 111"/>
                <a:gd name="T1" fmla="*/ 257 h 515"/>
                <a:gd name="T2" fmla="*/ 74 w 111"/>
                <a:gd name="T3" fmla="*/ 0 h 515"/>
                <a:gd name="T4" fmla="*/ 74 w 111"/>
                <a:gd name="T5" fmla="*/ 37 h 515"/>
                <a:gd name="T6" fmla="*/ 111 w 111"/>
                <a:gd name="T7" fmla="*/ 37 h 515"/>
                <a:gd name="T8" fmla="*/ 111 w 111"/>
                <a:gd name="T9" fmla="*/ 478 h 515"/>
                <a:gd name="T10" fmla="*/ 74 w 111"/>
                <a:gd name="T11" fmla="*/ 478 h 515"/>
                <a:gd name="T12" fmla="*/ 74 w 111"/>
                <a:gd name="T13" fmla="*/ 515 h 515"/>
                <a:gd name="T14" fmla="*/ 0 w 111"/>
                <a:gd name="T15" fmla="*/ 257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 h="515">
                  <a:moveTo>
                    <a:pt x="0" y="257"/>
                  </a:moveTo>
                  <a:lnTo>
                    <a:pt x="74" y="0"/>
                  </a:lnTo>
                  <a:lnTo>
                    <a:pt x="74" y="37"/>
                  </a:lnTo>
                  <a:lnTo>
                    <a:pt x="111" y="37"/>
                  </a:lnTo>
                  <a:lnTo>
                    <a:pt x="111" y="478"/>
                  </a:lnTo>
                  <a:lnTo>
                    <a:pt x="74" y="478"/>
                  </a:lnTo>
                  <a:lnTo>
                    <a:pt x="74" y="515"/>
                  </a:lnTo>
                  <a:lnTo>
                    <a:pt x="0" y="257"/>
                  </a:lnTo>
                  <a:close/>
                </a:path>
              </a:pathLst>
            </a:custGeom>
            <a:noFill/>
            <a:ln w="635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ja-JP" altLang="en-US"/>
            </a:p>
          </p:txBody>
        </p:sp>
        <p:sp>
          <p:nvSpPr>
            <p:cNvPr id="76039" name="Line 263"/>
            <p:cNvSpPr>
              <a:spLocks noChangeShapeType="1"/>
            </p:cNvSpPr>
            <p:nvPr/>
          </p:nvSpPr>
          <p:spPr bwMode="auto">
            <a:xfrm>
              <a:off x="2948" y="884"/>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40" name="Line 264"/>
            <p:cNvSpPr>
              <a:spLocks noChangeShapeType="1"/>
            </p:cNvSpPr>
            <p:nvPr/>
          </p:nvSpPr>
          <p:spPr bwMode="auto">
            <a:xfrm>
              <a:off x="2985" y="88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41" name="Line 265"/>
            <p:cNvSpPr>
              <a:spLocks noChangeShapeType="1"/>
            </p:cNvSpPr>
            <p:nvPr/>
          </p:nvSpPr>
          <p:spPr bwMode="auto">
            <a:xfrm>
              <a:off x="3022" y="88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42" name="Line 266"/>
            <p:cNvSpPr>
              <a:spLocks noChangeShapeType="1"/>
            </p:cNvSpPr>
            <p:nvPr/>
          </p:nvSpPr>
          <p:spPr bwMode="auto">
            <a:xfrm>
              <a:off x="3058" y="884"/>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43" name="Line 267"/>
            <p:cNvSpPr>
              <a:spLocks noChangeShapeType="1"/>
            </p:cNvSpPr>
            <p:nvPr/>
          </p:nvSpPr>
          <p:spPr bwMode="auto">
            <a:xfrm>
              <a:off x="3095" y="88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44" name="Line 268"/>
            <p:cNvSpPr>
              <a:spLocks noChangeShapeType="1"/>
            </p:cNvSpPr>
            <p:nvPr/>
          </p:nvSpPr>
          <p:spPr bwMode="auto">
            <a:xfrm>
              <a:off x="3132" y="88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45" name="Line 269"/>
            <p:cNvSpPr>
              <a:spLocks noChangeShapeType="1"/>
            </p:cNvSpPr>
            <p:nvPr/>
          </p:nvSpPr>
          <p:spPr bwMode="auto">
            <a:xfrm>
              <a:off x="3169" y="88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46" name="Line 270"/>
            <p:cNvSpPr>
              <a:spLocks noChangeShapeType="1"/>
            </p:cNvSpPr>
            <p:nvPr/>
          </p:nvSpPr>
          <p:spPr bwMode="auto">
            <a:xfrm>
              <a:off x="3205" y="884"/>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47" name="Line 271"/>
            <p:cNvSpPr>
              <a:spLocks noChangeShapeType="1"/>
            </p:cNvSpPr>
            <p:nvPr/>
          </p:nvSpPr>
          <p:spPr bwMode="auto">
            <a:xfrm>
              <a:off x="3242" y="88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48" name="Line 272"/>
            <p:cNvSpPr>
              <a:spLocks noChangeShapeType="1"/>
            </p:cNvSpPr>
            <p:nvPr/>
          </p:nvSpPr>
          <p:spPr bwMode="auto">
            <a:xfrm>
              <a:off x="3279" y="884"/>
              <a:ext cx="36"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49" name="Line 273"/>
            <p:cNvSpPr>
              <a:spLocks noChangeShapeType="1"/>
            </p:cNvSpPr>
            <p:nvPr/>
          </p:nvSpPr>
          <p:spPr bwMode="auto">
            <a:xfrm>
              <a:off x="3315" y="88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50" name="Line 274"/>
            <p:cNvSpPr>
              <a:spLocks noChangeShapeType="1"/>
            </p:cNvSpPr>
            <p:nvPr/>
          </p:nvSpPr>
          <p:spPr bwMode="auto">
            <a:xfrm>
              <a:off x="3315" y="92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51" name="Line 275"/>
            <p:cNvSpPr>
              <a:spLocks noChangeShapeType="1"/>
            </p:cNvSpPr>
            <p:nvPr/>
          </p:nvSpPr>
          <p:spPr bwMode="auto">
            <a:xfrm>
              <a:off x="3315" y="95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52" name="Line 276"/>
            <p:cNvSpPr>
              <a:spLocks noChangeShapeType="1"/>
            </p:cNvSpPr>
            <p:nvPr/>
          </p:nvSpPr>
          <p:spPr bwMode="auto">
            <a:xfrm>
              <a:off x="3315" y="99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53" name="Line 277"/>
            <p:cNvSpPr>
              <a:spLocks noChangeShapeType="1"/>
            </p:cNvSpPr>
            <p:nvPr/>
          </p:nvSpPr>
          <p:spPr bwMode="auto">
            <a:xfrm>
              <a:off x="3315" y="103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54" name="Line 278"/>
            <p:cNvSpPr>
              <a:spLocks noChangeShapeType="1"/>
            </p:cNvSpPr>
            <p:nvPr/>
          </p:nvSpPr>
          <p:spPr bwMode="auto">
            <a:xfrm>
              <a:off x="3315" y="106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55" name="Line 279"/>
            <p:cNvSpPr>
              <a:spLocks noChangeShapeType="1"/>
            </p:cNvSpPr>
            <p:nvPr/>
          </p:nvSpPr>
          <p:spPr bwMode="auto">
            <a:xfrm>
              <a:off x="3315" y="110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56" name="Line 280"/>
            <p:cNvSpPr>
              <a:spLocks noChangeShapeType="1"/>
            </p:cNvSpPr>
            <p:nvPr/>
          </p:nvSpPr>
          <p:spPr bwMode="auto">
            <a:xfrm>
              <a:off x="3315" y="1141"/>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57" name="Line 281"/>
            <p:cNvSpPr>
              <a:spLocks noChangeShapeType="1"/>
            </p:cNvSpPr>
            <p:nvPr/>
          </p:nvSpPr>
          <p:spPr bwMode="auto">
            <a:xfrm>
              <a:off x="3315" y="117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58" name="Line 282"/>
            <p:cNvSpPr>
              <a:spLocks noChangeShapeType="1"/>
            </p:cNvSpPr>
            <p:nvPr/>
          </p:nvSpPr>
          <p:spPr bwMode="auto">
            <a:xfrm>
              <a:off x="3315" y="121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59" name="Line 283"/>
            <p:cNvSpPr>
              <a:spLocks noChangeShapeType="1"/>
            </p:cNvSpPr>
            <p:nvPr/>
          </p:nvSpPr>
          <p:spPr bwMode="auto">
            <a:xfrm>
              <a:off x="3315" y="1251"/>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60" name="Line 284"/>
            <p:cNvSpPr>
              <a:spLocks noChangeShapeType="1"/>
            </p:cNvSpPr>
            <p:nvPr/>
          </p:nvSpPr>
          <p:spPr bwMode="auto">
            <a:xfrm>
              <a:off x="3315" y="1288"/>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61" name="Line 285"/>
            <p:cNvSpPr>
              <a:spLocks noChangeShapeType="1"/>
            </p:cNvSpPr>
            <p:nvPr/>
          </p:nvSpPr>
          <p:spPr bwMode="auto">
            <a:xfrm>
              <a:off x="3315" y="132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62" name="Line 286"/>
            <p:cNvSpPr>
              <a:spLocks noChangeShapeType="1"/>
            </p:cNvSpPr>
            <p:nvPr/>
          </p:nvSpPr>
          <p:spPr bwMode="auto">
            <a:xfrm>
              <a:off x="3315" y="136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63" name="Line 287"/>
            <p:cNvSpPr>
              <a:spLocks noChangeShapeType="1"/>
            </p:cNvSpPr>
            <p:nvPr/>
          </p:nvSpPr>
          <p:spPr bwMode="auto">
            <a:xfrm>
              <a:off x="3315" y="1398"/>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64" name="Line 288"/>
            <p:cNvSpPr>
              <a:spLocks noChangeShapeType="1"/>
            </p:cNvSpPr>
            <p:nvPr/>
          </p:nvSpPr>
          <p:spPr bwMode="auto">
            <a:xfrm>
              <a:off x="3315" y="143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65" name="Line 289"/>
            <p:cNvSpPr>
              <a:spLocks noChangeShapeType="1"/>
            </p:cNvSpPr>
            <p:nvPr/>
          </p:nvSpPr>
          <p:spPr bwMode="auto">
            <a:xfrm>
              <a:off x="3315" y="147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66" name="Line 290"/>
            <p:cNvSpPr>
              <a:spLocks noChangeShapeType="1"/>
            </p:cNvSpPr>
            <p:nvPr/>
          </p:nvSpPr>
          <p:spPr bwMode="auto">
            <a:xfrm>
              <a:off x="3315" y="1509"/>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67" name="Line 291"/>
            <p:cNvSpPr>
              <a:spLocks noChangeShapeType="1"/>
            </p:cNvSpPr>
            <p:nvPr/>
          </p:nvSpPr>
          <p:spPr bwMode="auto">
            <a:xfrm>
              <a:off x="3315" y="1545"/>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68" name="Line 292"/>
            <p:cNvSpPr>
              <a:spLocks noChangeShapeType="1"/>
            </p:cNvSpPr>
            <p:nvPr/>
          </p:nvSpPr>
          <p:spPr bwMode="auto">
            <a:xfrm>
              <a:off x="3315" y="158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69" name="Line 293"/>
            <p:cNvSpPr>
              <a:spLocks noChangeShapeType="1"/>
            </p:cNvSpPr>
            <p:nvPr/>
          </p:nvSpPr>
          <p:spPr bwMode="auto">
            <a:xfrm>
              <a:off x="3315" y="1619"/>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70" name="Line 294"/>
            <p:cNvSpPr>
              <a:spLocks noChangeShapeType="1"/>
            </p:cNvSpPr>
            <p:nvPr/>
          </p:nvSpPr>
          <p:spPr bwMode="auto">
            <a:xfrm>
              <a:off x="3315" y="165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71" name="Line 295"/>
            <p:cNvSpPr>
              <a:spLocks noChangeShapeType="1"/>
            </p:cNvSpPr>
            <p:nvPr/>
          </p:nvSpPr>
          <p:spPr bwMode="auto">
            <a:xfrm>
              <a:off x="3315" y="1692"/>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72" name="Line 296"/>
            <p:cNvSpPr>
              <a:spLocks noChangeShapeType="1"/>
            </p:cNvSpPr>
            <p:nvPr/>
          </p:nvSpPr>
          <p:spPr bwMode="auto">
            <a:xfrm>
              <a:off x="3315" y="1729"/>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73" name="Line 297"/>
            <p:cNvSpPr>
              <a:spLocks noChangeShapeType="1"/>
            </p:cNvSpPr>
            <p:nvPr/>
          </p:nvSpPr>
          <p:spPr bwMode="auto">
            <a:xfrm>
              <a:off x="3315" y="176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74" name="Line 298"/>
            <p:cNvSpPr>
              <a:spLocks noChangeShapeType="1"/>
            </p:cNvSpPr>
            <p:nvPr/>
          </p:nvSpPr>
          <p:spPr bwMode="auto">
            <a:xfrm>
              <a:off x="3315" y="1802"/>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75" name="Line 299"/>
            <p:cNvSpPr>
              <a:spLocks noChangeShapeType="1"/>
            </p:cNvSpPr>
            <p:nvPr/>
          </p:nvSpPr>
          <p:spPr bwMode="auto">
            <a:xfrm>
              <a:off x="3315" y="1839"/>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76" name="Line 300"/>
            <p:cNvSpPr>
              <a:spLocks noChangeShapeType="1"/>
            </p:cNvSpPr>
            <p:nvPr/>
          </p:nvSpPr>
          <p:spPr bwMode="auto">
            <a:xfrm>
              <a:off x="3315" y="187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77" name="Line 301"/>
            <p:cNvSpPr>
              <a:spLocks noChangeShapeType="1"/>
            </p:cNvSpPr>
            <p:nvPr/>
          </p:nvSpPr>
          <p:spPr bwMode="auto">
            <a:xfrm>
              <a:off x="3315" y="1913"/>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78" name="Line 302"/>
            <p:cNvSpPr>
              <a:spLocks noChangeShapeType="1"/>
            </p:cNvSpPr>
            <p:nvPr/>
          </p:nvSpPr>
          <p:spPr bwMode="auto">
            <a:xfrm>
              <a:off x="3315" y="1949"/>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79" name="Line 303"/>
            <p:cNvSpPr>
              <a:spLocks noChangeShapeType="1"/>
            </p:cNvSpPr>
            <p:nvPr/>
          </p:nvSpPr>
          <p:spPr bwMode="auto">
            <a:xfrm>
              <a:off x="3315" y="198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80" name="Line 304"/>
            <p:cNvSpPr>
              <a:spLocks noChangeShapeType="1"/>
            </p:cNvSpPr>
            <p:nvPr/>
          </p:nvSpPr>
          <p:spPr bwMode="auto">
            <a:xfrm>
              <a:off x="3315" y="2023"/>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81" name="Line 305"/>
            <p:cNvSpPr>
              <a:spLocks noChangeShapeType="1"/>
            </p:cNvSpPr>
            <p:nvPr/>
          </p:nvSpPr>
          <p:spPr bwMode="auto">
            <a:xfrm>
              <a:off x="3315" y="2060"/>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82" name="Line 306"/>
            <p:cNvSpPr>
              <a:spLocks noChangeShapeType="1"/>
            </p:cNvSpPr>
            <p:nvPr/>
          </p:nvSpPr>
          <p:spPr bwMode="auto">
            <a:xfrm>
              <a:off x="3315" y="2096"/>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83" name="Line 307"/>
            <p:cNvSpPr>
              <a:spLocks noChangeShapeType="1"/>
            </p:cNvSpPr>
            <p:nvPr/>
          </p:nvSpPr>
          <p:spPr bwMode="auto">
            <a:xfrm>
              <a:off x="3315" y="2133"/>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84" name="Line 308"/>
            <p:cNvSpPr>
              <a:spLocks noChangeShapeType="1"/>
            </p:cNvSpPr>
            <p:nvPr/>
          </p:nvSpPr>
          <p:spPr bwMode="auto">
            <a:xfrm>
              <a:off x="3315" y="2170"/>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85" name="Line 309"/>
            <p:cNvSpPr>
              <a:spLocks noChangeShapeType="1"/>
            </p:cNvSpPr>
            <p:nvPr/>
          </p:nvSpPr>
          <p:spPr bwMode="auto">
            <a:xfrm>
              <a:off x="3315" y="220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86" name="Line 310"/>
            <p:cNvSpPr>
              <a:spLocks noChangeShapeType="1"/>
            </p:cNvSpPr>
            <p:nvPr/>
          </p:nvSpPr>
          <p:spPr bwMode="auto">
            <a:xfrm>
              <a:off x="3315" y="2243"/>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87" name="Line 311"/>
            <p:cNvSpPr>
              <a:spLocks noChangeShapeType="1"/>
            </p:cNvSpPr>
            <p:nvPr/>
          </p:nvSpPr>
          <p:spPr bwMode="auto">
            <a:xfrm>
              <a:off x="3315" y="2280"/>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88" name="Line 312"/>
            <p:cNvSpPr>
              <a:spLocks noChangeShapeType="1"/>
            </p:cNvSpPr>
            <p:nvPr/>
          </p:nvSpPr>
          <p:spPr bwMode="auto">
            <a:xfrm>
              <a:off x="3315" y="231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89" name="Line 313"/>
            <p:cNvSpPr>
              <a:spLocks noChangeShapeType="1"/>
            </p:cNvSpPr>
            <p:nvPr/>
          </p:nvSpPr>
          <p:spPr bwMode="auto">
            <a:xfrm>
              <a:off x="3315" y="2353"/>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90" name="Line 314"/>
            <p:cNvSpPr>
              <a:spLocks noChangeShapeType="1"/>
            </p:cNvSpPr>
            <p:nvPr/>
          </p:nvSpPr>
          <p:spPr bwMode="auto">
            <a:xfrm>
              <a:off x="3315" y="2390"/>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91" name="Line 315"/>
            <p:cNvSpPr>
              <a:spLocks noChangeShapeType="1"/>
            </p:cNvSpPr>
            <p:nvPr/>
          </p:nvSpPr>
          <p:spPr bwMode="auto">
            <a:xfrm>
              <a:off x="3315" y="242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92" name="Line 316"/>
            <p:cNvSpPr>
              <a:spLocks noChangeShapeType="1"/>
            </p:cNvSpPr>
            <p:nvPr/>
          </p:nvSpPr>
          <p:spPr bwMode="auto">
            <a:xfrm>
              <a:off x="3315" y="246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93" name="Line 317"/>
            <p:cNvSpPr>
              <a:spLocks noChangeShapeType="1"/>
            </p:cNvSpPr>
            <p:nvPr/>
          </p:nvSpPr>
          <p:spPr bwMode="auto">
            <a:xfrm>
              <a:off x="3315" y="2500"/>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94" name="Line 318"/>
            <p:cNvSpPr>
              <a:spLocks noChangeShapeType="1"/>
            </p:cNvSpPr>
            <p:nvPr/>
          </p:nvSpPr>
          <p:spPr bwMode="auto">
            <a:xfrm>
              <a:off x="3315" y="2537"/>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95" name="Line 319"/>
            <p:cNvSpPr>
              <a:spLocks noChangeShapeType="1"/>
            </p:cNvSpPr>
            <p:nvPr/>
          </p:nvSpPr>
          <p:spPr bwMode="auto">
            <a:xfrm>
              <a:off x="3315" y="257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96" name="Line 320"/>
            <p:cNvSpPr>
              <a:spLocks noChangeShapeType="1"/>
            </p:cNvSpPr>
            <p:nvPr/>
          </p:nvSpPr>
          <p:spPr bwMode="auto">
            <a:xfrm>
              <a:off x="3315" y="261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97" name="Line 321"/>
            <p:cNvSpPr>
              <a:spLocks noChangeShapeType="1"/>
            </p:cNvSpPr>
            <p:nvPr/>
          </p:nvSpPr>
          <p:spPr bwMode="auto">
            <a:xfrm>
              <a:off x="3315" y="2647"/>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98" name="Line 322"/>
            <p:cNvSpPr>
              <a:spLocks noChangeShapeType="1"/>
            </p:cNvSpPr>
            <p:nvPr/>
          </p:nvSpPr>
          <p:spPr bwMode="auto">
            <a:xfrm>
              <a:off x="3315" y="268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099" name="Line 323"/>
            <p:cNvSpPr>
              <a:spLocks noChangeShapeType="1"/>
            </p:cNvSpPr>
            <p:nvPr/>
          </p:nvSpPr>
          <p:spPr bwMode="auto">
            <a:xfrm>
              <a:off x="3315" y="272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00" name="Line 324"/>
            <p:cNvSpPr>
              <a:spLocks noChangeShapeType="1"/>
            </p:cNvSpPr>
            <p:nvPr/>
          </p:nvSpPr>
          <p:spPr bwMode="auto">
            <a:xfrm>
              <a:off x="3315" y="2758"/>
              <a:ext cx="1" cy="36"/>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01" name="Line 325"/>
            <p:cNvSpPr>
              <a:spLocks noChangeShapeType="1"/>
            </p:cNvSpPr>
            <p:nvPr/>
          </p:nvSpPr>
          <p:spPr bwMode="auto">
            <a:xfrm>
              <a:off x="2948" y="2794"/>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02" name="Line 326"/>
            <p:cNvSpPr>
              <a:spLocks noChangeShapeType="1"/>
            </p:cNvSpPr>
            <p:nvPr/>
          </p:nvSpPr>
          <p:spPr bwMode="auto">
            <a:xfrm>
              <a:off x="2985" y="279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03" name="Line 327"/>
            <p:cNvSpPr>
              <a:spLocks noChangeShapeType="1"/>
            </p:cNvSpPr>
            <p:nvPr/>
          </p:nvSpPr>
          <p:spPr bwMode="auto">
            <a:xfrm>
              <a:off x="3022" y="279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04" name="Line 328"/>
            <p:cNvSpPr>
              <a:spLocks noChangeShapeType="1"/>
            </p:cNvSpPr>
            <p:nvPr/>
          </p:nvSpPr>
          <p:spPr bwMode="auto">
            <a:xfrm>
              <a:off x="3058" y="2794"/>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05" name="Line 329"/>
            <p:cNvSpPr>
              <a:spLocks noChangeShapeType="1"/>
            </p:cNvSpPr>
            <p:nvPr/>
          </p:nvSpPr>
          <p:spPr bwMode="auto">
            <a:xfrm>
              <a:off x="3095" y="279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06" name="Line 330"/>
            <p:cNvSpPr>
              <a:spLocks noChangeShapeType="1"/>
            </p:cNvSpPr>
            <p:nvPr/>
          </p:nvSpPr>
          <p:spPr bwMode="auto">
            <a:xfrm>
              <a:off x="3132" y="279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07" name="Line 331"/>
            <p:cNvSpPr>
              <a:spLocks noChangeShapeType="1"/>
            </p:cNvSpPr>
            <p:nvPr/>
          </p:nvSpPr>
          <p:spPr bwMode="auto">
            <a:xfrm>
              <a:off x="3169" y="279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08" name="Line 332"/>
            <p:cNvSpPr>
              <a:spLocks noChangeShapeType="1"/>
            </p:cNvSpPr>
            <p:nvPr/>
          </p:nvSpPr>
          <p:spPr bwMode="auto">
            <a:xfrm>
              <a:off x="3205" y="2794"/>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09" name="Line 333"/>
            <p:cNvSpPr>
              <a:spLocks noChangeShapeType="1"/>
            </p:cNvSpPr>
            <p:nvPr/>
          </p:nvSpPr>
          <p:spPr bwMode="auto">
            <a:xfrm>
              <a:off x="3242" y="279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10" name="Line 334"/>
            <p:cNvSpPr>
              <a:spLocks noChangeShapeType="1"/>
            </p:cNvSpPr>
            <p:nvPr/>
          </p:nvSpPr>
          <p:spPr bwMode="auto">
            <a:xfrm>
              <a:off x="3279" y="2794"/>
              <a:ext cx="36"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11" name="Line 335"/>
            <p:cNvSpPr>
              <a:spLocks noChangeShapeType="1"/>
            </p:cNvSpPr>
            <p:nvPr/>
          </p:nvSpPr>
          <p:spPr bwMode="auto">
            <a:xfrm>
              <a:off x="2948" y="88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12" name="Line 336"/>
            <p:cNvSpPr>
              <a:spLocks noChangeShapeType="1"/>
            </p:cNvSpPr>
            <p:nvPr/>
          </p:nvSpPr>
          <p:spPr bwMode="auto">
            <a:xfrm>
              <a:off x="2948" y="92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13" name="Line 337"/>
            <p:cNvSpPr>
              <a:spLocks noChangeShapeType="1"/>
            </p:cNvSpPr>
            <p:nvPr/>
          </p:nvSpPr>
          <p:spPr bwMode="auto">
            <a:xfrm>
              <a:off x="2948" y="95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14" name="Line 338"/>
            <p:cNvSpPr>
              <a:spLocks noChangeShapeType="1"/>
            </p:cNvSpPr>
            <p:nvPr/>
          </p:nvSpPr>
          <p:spPr bwMode="auto">
            <a:xfrm>
              <a:off x="2948" y="99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15" name="Line 339"/>
            <p:cNvSpPr>
              <a:spLocks noChangeShapeType="1"/>
            </p:cNvSpPr>
            <p:nvPr/>
          </p:nvSpPr>
          <p:spPr bwMode="auto">
            <a:xfrm>
              <a:off x="2948" y="103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16" name="Line 340"/>
            <p:cNvSpPr>
              <a:spLocks noChangeShapeType="1"/>
            </p:cNvSpPr>
            <p:nvPr/>
          </p:nvSpPr>
          <p:spPr bwMode="auto">
            <a:xfrm>
              <a:off x="2948" y="106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17" name="Line 341"/>
            <p:cNvSpPr>
              <a:spLocks noChangeShapeType="1"/>
            </p:cNvSpPr>
            <p:nvPr/>
          </p:nvSpPr>
          <p:spPr bwMode="auto">
            <a:xfrm>
              <a:off x="2948" y="110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18" name="Line 342"/>
            <p:cNvSpPr>
              <a:spLocks noChangeShapeType="1"/>
            </p:cNvSpPr>
            <p:nvPr/>
          </p:nvSpPr>
          <p:spPr bwMode="auto">
            <a:xfrm>
              <a:off x="2948" y="1141"/>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19" name="Line 343"/>
            <p:cNvSpPr>
              <a:spLocks noChangeShapeType="1"/>
            </p:cNvSpPr>
            <p:nvPr/>
          </p:nvSpPr>
          <p:spPr bwMode="auto">
            <a:xfrm>
              <a:off x="2948" y="117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20" name="Line 344"/>
            <p:cNvSpPr>
              <a:spLocks noChangeShapeType="1"/>
            </p:cNvSpPr>
            <p:nvPr/>
          </p:nvSpPr>
          <p:spPr bwMode="auto">
            <a:xfrm>
              <a:off x="2948" y="121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21" name="Line 345"/>
            <p:cNvSpPr>
              <a:spLocks noChangeShapeType="1"/>
            </p:cNvSpPr>
            <p:nvPr/>
          </p:nvSpPr>
          <p:spPr bwMode="auto">
            <a:xfrm>
              <a:off x="2948" y="1251"/>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22" name="Line 346"/>
            <p:cNvSpPr>
              <a:spLocks noChangeShapeType="1"/>
            </p:cNvSpPr>
            <p:nvPr/>
          </p:nvSpPr>
          <p:spPr bwMode="auto">
            <a:xfrm>
              <a:off x="2948" y="1288"/>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23" name="Line 347"/>
            <p:cNvSpPr>
              <a:spLocks noChangeShapeType="1"/>
            </p:cNvSpPr>
            <p:nvPr/>
          </p:nvSpPr>
          <p:spPr bwMode="auto">
            <a:xfrm>
              <a:off x="2948" y="132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24" name="Line 348"/>
            <p:cNvSpPr>
              <a:spLocks noChangeShapeType="1"/>
            </p:cNvSpPr>
            <p:nvPr/>
          </p:nvSpPr>
          <p:spPr bwMode="auto">
            <a:xfrm>
              <a:off x="2948" y="136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25" name="Line 349"/>
            <p:cNvSpPr>
              <a:spLocks noChangeShapeType="1"/>
            </p:cNvSpPr>
            <p:nvPr/>
          </p:nvSpPr>
          <p:spPr bwMode="auto">
            <a:xfrm>
              <a:off x="2948" y="1398"/>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26" name="Line 350"/>
            <p:cNvSpPr>
              <a:spLocks noChangeShapeType="1"/>
            </p:cNvSpPr>
            <p:nvPr/>
          </p:nvSpPr>
          <p:spPr bwMode="auto">
            <a:xfrm>
              <a:off x="2948" y="143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27" name="Line 351"/>
            <p:cNvSpPr>
              <a:spLocks noChangeShapeType="1"/>
            </p:cNvSpPr>
            <p:nvPr/>
          </p:nvSpPr>
          <p:spPr bwMode="auto">
            <a:xfrm>
              <a:off x="2948" y="147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28" name="Line 352"/>
            <p:cNvSpPr>
              <a:spLocks noChangeShapeType="1"/>
            </p:cNvSpPr>
            <p:nvPr/>
          </p:nvSpPr>
          <p:spPr bwMode="auto">
            <a:xfrm>
              <a:off x="2948" y="1509"/>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29" name="Line 353"/>
            <p:cNvSpPr>
              <a:spLocks noChangeShapeType="1"/>
            </p:cNvSpPr>
            <p:nvPr/>
          </p:nvSpPr>
          <p:spPr bwMode="auto">
            <a:xfrm>
              <a:off x="2948" y="1545"/>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30" name="Line 354"/>
            <p:cNvSpPr>
              <a:spLocks noChangeShapeType="1"/>
            </p:cNvSpPr>
            <p:nvPr/>
          </p:nvSpPr>
          <p:spPr bwMode="auto">
            <a:xfrm>
              <a:off x="2948" y="158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31" name="Line 355"/>
            <p:cNvSpPr>
              <a:spLocks noChangeShapeType="1"/>
            </p:cNvSpPr>
            <p:nvPr/>
          </p:nvSpPr>
          <p:spPr bwMode="auto">
            <a:xfrm>
              <a:off x="2948" y="1619"/>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32" name="Line 356"/>
            <p:cNvSpPr>
              <a:spLocks noChangeShapeType="1"/>
            </p:cNvSpPr>
            <p:nvPr/>
          </p:nvSpPr>
          <p:spPr bwMode="auto">
            <a:xfrm>
              <a:off x="2948" y="165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33" name="Line 357"/>
            <p:cNvSpPr>
              <a:spLocks noChangeShapeType="1"/>
            </p:cNvSpPr>
            <p:nvPr/>
          </p:nvSpPr>
          <p:spPr bwMode="auto">
            <a:xfrm>
              <a:off x="2948" y="1692"/>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34" name="Line 358"/>
            <p:cNvSpPr>
              <a:spLocks noChangeShapeType="1"/>
            </p:cNvSpPr>
            <p:nvPr/>
          </p:nvSpPr>
          <p:spPr bwMode="auto">
            <a:xfrm>
              <a:off x="2948" y="1729"/>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35" name="Line 359"/>
            <p:cNvSpPr>
              <a:spLocks noChangeShapeType="1"/>
            </p:cNvSpPr>
            <p:nvPr/>
          </p:nvSpPr>
          <p:spPr bwMode="auto">
            <a:xfrm>
              <a:off x="2948" y="176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36" name="Line 360"/>
            <p:cNvSpPr>
              <a:spLocks noChangeShapeType="1"/>
            </p:cNvSpPr>
            <p:nvPr/>
          </p:nvSpPr>
          <p:spPr bwMode="auto">
            <a:xfrm>
              <a:off x="2948" y="1802"/>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37" name="Line 361"/>
            <p:cNvSpPr>
              <a:spLocks noChangeShapeType="1"/>
            </p:cNvSpPr>
            <p:nvPr/>
          </p:nvSpPr>
          <p:spPr bwMode="auto">
            <a:xfrm>
              <a:off x="2948" y="1839"/>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38" name="Line 362"/>
            <p:cNvSpPr>
              <a:spLocks noChangeShapeType="1"/>
            </p:cNvSpPr>
            <p:nvPr/>
          </p:nvSpPr>
          <p:spPr bwMode="auto">
            <a:xfrm>
              <a:off x="2948" y="187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39" name="Line 363"/>
            <p:cNvSpPr>
              <a:spLocks noChangeShapeType="1"/>
            </p:cNvSpPr>
            <p:nvPr/>
          </p:nvSpPr>
          <p:spPr bwMode="auto">
            <a:xfrm>
              <a:off x="2948" y="1913"/>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40" name="Line 364"/>
            <p:cNvSpPr>
              <a:spLocks noChangeShapeType="1"/>
            </p:cNvSpPr>
            <p:nvPr/>
          </p:nvSpPr>
          <p:spPr bwMode="auto">
            <a:xfrm>
              <a:off x="2948" y="1949"/>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41" name="Line 365"/>
            <p:cNvSpPr>
              <a:spLocks noChangeShapeType="1"/>
            </p:cNvSpPr>
            <p:nvPr/>
          </p:nvSpPr>
          <p:spPr bwMode="auto">
            <a:xfrm>
              <a:off x="2948" y="198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42" name="Line 366"/>
            <p:cNvSpPr>
              <a:spLocks noChangeShapeType="1"/>
            </p:cNvSpPr>
            <p:nvPr/>
          </p:nvSpPr>
          <p:spPr bwMode="auto">
            <a:xfrm>
              <a:off x="2948" y="2023"/>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43" name="Line 367"/>
            <p:cNvSpPr>
              <a:spLocks noChangeShapeType="1"/>
            </p:cNvSpPr>
            <p:nvPr/>
          </p:nvSpPr>
          <p:spPr bwMode="auto">
            <a:xfrm>
              <a:off x="2948" y="2060"/>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44" name="Line 368"/>
            <p:cNvSpPr>
              <a:spLocks noChangeShapeType="1"/>
            </p:cNvSpPr>
            <p:nvPr/>
          </p:nvSpPr>
          <p:spPr bwMode="auto">
            <a:xfrm>
              <a:off x="2948" y="2096"/>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45" name="Line 369"/>
            <p:cNvSpPr>
              <a:spLocks noChangeShapeType="1"/>
            </p:cNvSpPr>
            <p:nvPr/>
          </p:nvSpPr>
          <p:spPr bwMode="auto">
            <a:xfrm>
              <a:off x="2948" y="2133"/>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46" name="Line 370"/>
            <p:cNvSpPr>
              <a:spLocks noChangeShapeType="1"/>
            </p:cNvSpPr>
            <p:nvPr/>
          </p:nvSpPr>
          <p:spPr bwMode="auto">
            <a:xfrm>
              <a:off x="2948" y="2170"/>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47" name="Line 371"/>
            <p:cNvSpPr>
              <a:spLocks noChangeShapeType="1"/>
            </p:cNvSpPr>
            <p:nvPr/>
          </p:nvSpPr>
          <p:spPr bwMode="auto">
            <a:xfrm>
              <a:off x="2948" y="220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48" name="Line 372"/>
            <p:cNvSpPr>
              <a:spLocks noChangeShapeType="1"/>
            </p:cNvSpPr>
            <p:nvPr/>
          </p:nvSpPr>
          <p:spPr bwMode="auto">
            <a:xfrm>
              <a:off x="2948" y="2243"/>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49" name="Line 373"/>
            <p:cNvSpPr>
              <a:spLocks noChangeShapeType="1"/>
            </p:cNvSpPr>
            <p:nvPr/>
          </p:nvSpPr>
          <p:spPr bwMode="auto">
            <a:xfrm>
              <a:off x="2948" y="2280"/>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50" name="Line 374"/>
            <p:cNvSpPr>
              <a:spLocks noChangeShapeType="1"/>
            </p:cNvSpPr>
            <p:nvPr/>
          </p:nvSpPr>
          <p:spPr bwMode="auto">
            <a:xfrm>
              <a:off x="2948" y="231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51" name="Line 375"/>
            <p:cNvSpPr>
              <a:spLocks noChangeShapeType="1"/>
            </p:cNvSpPr>
            <p:nvPr/>
          </p:nvSpPr>
          <p:spPr bwMode="auto">
            <a:xfrm>
              <a:off x="2948" y="2353"/>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52" name="Line 376"/>
            <p:cNvSpPr>
              <a:spLocks noChangeShapeType="1"/>
            </p:cNvSpPr>
            <p:nvPr/>
          </p:nvSpPr>
          <p:spPr bwMode="auto">
            <a:xfrm>
              <a:off x="2948" y="2390"/>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53" name="Line 377"/>
            <p:cNvSpPr>
              <a:spLocks noChangeShapeType="1"/>
            </p:cNvSpPr>
            <p:nvPr/>
          </p:nvSpPr>
          <p:spPr bwMode="auto">
            <a:xfrm>
              <a:off x="2948" y="242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54" name="Line 378"/>
            <p:cNvSpPr>
              <a:spLocks noChangeShapeType="1"/>
            </p:cNvSpPr>
            <p:nvPr/>
          </p:nvSpPr>
          <p:spPr bwMode="auto">
            <a:xfrm>
              <a:off x="2948" y="246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55" name="Line 379"/>
            <p:cNvSpPr>
              <a:spLocks noChangeShapeType="1"/>
            </p:cNvSpPr>
            <p:nvPr/>
          </p:nvSpPr>
          <p:spPr bwMode="auto">
            <a:xfrm>
              <a:off x="2948" y="2500"/>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56" name="Line 380"/>
            <p:cNvSpPr>
              <a:spLocks noChangeShapeType="1"/>
            </p:cNvSpPr>
            <p:nvPr/>
          </p:nvSpPr>
          <p:spPr bwMode="auto">
            <a:xfrm>
              <a:off x="2948" y="2537"/>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57" name="Line 381"/>
            <p:cNvSpPr>
              <a:spLocks noChangeShapeType="1"/>
            </p:cNvSpPr>
            <p:nvPr/>
          </p:nvSpPr>
          <p:spPr bwMode="auto">
            <a:xfrm>
              <a:off x="2948" y="257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58" name="Line 382"/>
            <p:cNvSpPr>
              <a:spLocks noChangeShapeType="1"/>
            </p:cNvSpPr>
            <p:nvPr/>
          </p:nvSpPr>
          <p:spPr bwMode="auto">
            <a:xfrm>
              <a:off x="2948" y="261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59" name="Line 383"/>
            <p:cNvSpPr>
              <a:spLocks noChangeShapeType="1"/>
            </p:cNvSpPr>
            <p:nvPr/>
          </p:nvSpPr>
          <p:spPr bwMode="auto">
            <a:xfrm>
              <a:off x="2948" y="2647"/>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60" name="Line 384"/>
            <p:cNvSpPr>
              <a:spLocks noChangeShapeType="1"/>
            </p:cNvSpPr>
            <p:nvPr/>
          </p:nvSpPr>
          <p:spPr bwMode="auto">
            <a:xfrm>
              <a:off x="2948" y="268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61" name="Line 385"/>
            <p:cNvSpPr>
              <a:spLocks noChangeShapeType="1"/>
            </p:cNvSpPr>
            <p:nvPr/>
          </p:nvSpPr>
          <p:spPr bwMode="auto">
            <a:xfrm>
              <a:off x="2948" y="272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62" name="Line 386"/>
            <p:cNvSpPr>
              <a:spLocks noChangeShapeType="1"/>
            </p:cNvSpPr>
            <p:nvPr/>
          </p:nvSpPr>
          <p:spPr bwMode="auto">
            <a:xfrm>
              <a:off x="2948" y="2758"/>
              <a:ext cx="1" cy="36"/>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63" name="Freeform 387"/>
            <p:cNvSpPr>
              <a:spLocks/>
            </p:cNvSpPr>
            <p:nvPr/>
          </p:nvSpPr>
          <p:spPr bwMode="auto">
            <a:xfrm>
              <a:off x="4307" y="884"/>
              <a:ext cx="111" cy="367"/>
            </a:xfrm>
            <a:custGeom>
              <a:avLst/>
              <a:gdLst>
                <a:gd name="T0" fmla="*/ 0 w 111"/>
                <a:gd name="T1" fmla="*/ 184 h 367"/>
                <a:gd name="T2" fmla="*/ 74 w 111"/>
                <a:gd name="T3" fmla="*/ 0 h 367"/>
                <a:gd name="T4" fmla="*/ 74 w 111"/>
                <a:gd name="T5" fmla="*/ 37 h 367"/>
                <a:gd name="T6" fmla="*/ 111 w 111"/>
                <a:gd name="T7" fmla="*/ 37 h 367"/>
                <a:gd name="T8" fmla="*/ 111 w 111"/>
                <a:gd name="T9" fmla="*/ 331 h 367"/>
                <a:gd name="T10" fmla="*/ 74 w 111"/>
                <a:gd name="T11" fmla="*/ 331 h 367"/>
                <a:gd name="T12" fmla="*/ 74 w 111"/>
                <a:gd name="T13" fmla="*/ 367 h 367"/>
                <a:gd name="T14" fmla="*/ 0 w 111"/>
                <a:gd name="T15" fmla="*/ 184 h 3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 h="367">
                  <a:moveTo>
                    <a:pt x="0" y="184"/>
                  </a:moveTo>
                  <a:lnTo>
                    <a:pt x="74" y="0"/>
                  </a:lnTo>
                  <a:lnTo>
                    <a:pt x="74" y="37"/>
                  </a:lnTo>
                  <a:lnTo>
                    <a:pt x="111" y="37"/>
                  </a:lnTo>
                  <a:lnTo>
                    <a:pt x="111" y="331"/>
                  </a:lnTo>
                  <a:lnTo>
                    <a:pt x="74" y="331"/>
                  </a:lnTo>
                  <a:lnTo>
                    <a:pt x="74" y="367"/>
                  </a:lnTo>
                  <a:lnTo>
                    <a:pt x="0" y="184"/>
                  </a:lnTo>
                  <a:close/>
                </a:path>
              </a:pathLst>
            </a:custGeom>
            <a:noFill/>
            <a:ln w="635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ja-JP" altLang="en-US"/>
            </a:p>
          </p:txBody>
        </p:sp>
        <p:sp>
          <p:nvSpPr>
            <p:cNvPr id="76164" name="Rectangle 388"/>
            <p:cNvSpPr>
              <a:spLocks noChangeArrowheads="1"/>
            </p:cNvSpPr>
            <p:nvPr/>
          </p:nvSpPr>
          <p:spPr bwMode="auto">
            <a:xfrm>
              <a:off x="464" y="2166"/>
              <a:ext cx="88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The additional period </a:t>
              </a:r>
              <a:endParaRPr lang="en-US" altLang="ja-JP"/>
            </a:p>
          </p:txBody>
        </p:sp>
        <p:sp>
          <p:nvSpPr>
            <p:cNvPr id="76165" name="Rectangle 389"/>
            <p:cNvSpPr>
              <a:spLocks noChangeArrowheads="1"/>
            </p:cNvSpPr>
            <p:nvPr/>
          </p:nvSpPr>
          <p:spPr bwMode="auto">
            <a:xfrm>
              <a:off x="746" y="2243"/>
              <a:ext cx="32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expired.</a:t>
              </a:r>
              <a:endParaRPr lang="en-US" altLang="ja-JP"/>
            </a:p>
          </p:txBody>
        </p:sp>
        <p:sp>
          <p:nvSpPr>
            <p:cNvPr id="76166" name="Line 390"/>
            <p:cNvSpPr>
              <a:spLocks noChangeShapeType="1"/>
            </p:cNvSpPr>
            <p:nvPr/>
          </p:nvSpPr>
          <p:spPr bwMode="auto">
            <a:xfrm>
              <a:off x="4932" y="92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67" name="Line 391"/>
            <p:cNvSpPr>
              <a:spLocks noChangeShapeType="1"/>
            </p:cNvSpPr>
            <p:nvPr/>
          </p:nvSpPr>
          <p:spPr bwMode="auto">
            <a:xfrm>
              <a:off x="4969" y="92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68" name="Line 392"/>
            <p:cNvSpPr>
              <a:spLocks noChangeShapeType="1"/>
            </p:cNvSpPr>
            <p:nvPr/>
          </p:nvSpPr>
          <p:spPr bwMode="auto">
            <a:xfrm>
              <a:off x="5005" y="921"/>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69" name="Line 393"/>
            <p:cNvSpPr>
              <a:spLocks noChangeShapeType="1"/>
            </p:cNvSpPr>
            <p:nvPr/>
          </p:nvSpPr>
          <p:spPr bwMode="auto">
            <a:xfrm>
              <a:off x="5042" y="92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70" name="Line 394"/>
            <p:cNvSpPr>
              <a:spLocks noChangeShapeType="1"/>
            </p:cNvSpPr>
            <p:nvPr/>
          </p:nvSpPr>
          <p:spPr bwMode="auto">
            <a:xfrm>
              <a:off x="5079" y="92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71" name="Line 395"/>
            <p:cNvSpPr>
              <a:spLocks noChangeShapeType="1"/>
            </p:cNvSpPr>
            <p:nvPr/>
          </p:nvSpPr>
          <p:spPr bwMode="auto">
            <a:xfrm>
              <a:off x="5115" y="921"/>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72" name="Line 396"/>
            <p:cNvSpPr>
              <a:spLocks noChangeShapeType="1"/>
            </p:cNvSpPr>
            <p:nvPr/>
          </p:nvSpPr>
          <p:spPr bwMode="auto">
            <a:xfrm>
              <a:off x="5152" y="921"/>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73" name="Line 397"/>
            <p:cNvSpPr>
              <a:spLocks noChangeShapeType="1"/>
            </p:cNvSpPr>
            <p:nvPr/>
          </p:nvSpPr>
          <p:spPr bwMode="auto">
            <a:xfrm>
              <a:off x="5189" y="92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74" name="Line 398"/>
            <p:cNvSpPr>
              <a:spLocks noChangeShapeType="1"/>
            </p:cNvSpPr>
            <p:nvPr/>
          </p:nvSpPr>
          <p:spPr bwMode="auto">
            <a:xfrm>
              <a:off x="5226" y="92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75" name="Line 399"/>
            <p:cNvSpPr>
              <a:spLocks noChangeShapeType="1"/>
            </p:cNvSpPr>
            <p:nvPr/>
          </p:nvSpPr>
          <p:spPr bwMode="auto">
            <a:xfrm>
              <a:off x="5262" y="921"/>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76" name="Line 400"/>
            <p:cNvSpPr>
              <a:spLocks noChangeShapeType="1"/>
            </p:cNvSpPr>
            <p:nvPr/>
          </p:nvSpPr>
          <p:spPr bwMode="auto">
            <a:xfrm>
              <a:off x="5299" y="92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77" name="Line 401"/>
            <p:cNvSpPr>
              <a:spLocks noChangeShapeType="1"/>
            </p:cNvSpPr>
            <p:nvPr/>
          </p:nvSpPr>
          <p:spPr bwMode="auto">
            <a:xfrm>
              <a:off x="5336" y="92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78" name="Line 402"/>
            <p:cNvSpPr>
              <a:spLocks noChangeShapeType="1"/>
            </p:cNvSpPr>
            <p:nvPr/>
          </p:nvSpPr>
          <p:spPr bwMode="auto">
            <a:xfrm>
              <a:off x="5373" y="92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79" name="Line 403"/>
            <p:cNvSpPr>
              <a:spLocks noChangeShapeType="1"/>
            </p:cNvSpPr>
            <p:nvPr/>
          </p:nvSpPr>
          <p:spPr bwMode="auto">
            <a:xfrm>
              <a:off x="5409" y="921"/>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80" name="Line 404"/>
            <p:cNvSpPr>
              <a:spLocks noChangeShapeType="1"/>
            </p:cNvSpPr>
            <p:nvPr/>
          </p:nvSpPr>
          <p:spPr bwMode="auto">
            <a:xfrm>
              <a:off x="5446" y="92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81" name="Line 405"/>
            <p:cNvSpPr>
              <a:spLocks noChangeShapeType="1"/>
            </p:cNvSpPr>
            <p:nvPr/>
          </p:nvSpPr>
          <p:spPr bwMode="auto">
            <a:xfrm>
              <a:off x="5446" y="95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82" name="Line 406"/>
            <p:cNvSpPr>
              <a:spLocks noChangeShapeType="1"/>
            </p:cNvSpPr>
            <p:nvPr/>
          </p:nvSpPr>
          <p:spPr bwMode="auto">
            <a:xfrm>
              <a:off x="5446" y="99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grpSp>
      <p:grpSp>
        <p:nvGrpSpPr>
          <p:cNvPr id="76384" name="Group 608"/>
          <p:cNvGrpSpPr>
            <a:grpSpLocks/>
          </p:cNvGrpSpPr>
          <p:nvPr/>
        </p:nvGrpSpPr>
        <p:grpSpPr bwMode="auto">
          <a:xfrm>
            <a:off x="4491038" y="1590675"/>
            <a:ext cx="4200525" cy="2814638"/>
            <a:chOff x="2801" y="902"/>
            <a:chExt cx="2646" cy="1773"/>
          </a:xfrm>
        </p:grpSpPr>
        <p:sp>
          <p:nvSpPr>
            <p:cNvPr id="76184" name="Line 408"/>
            <p:cNvSpPr>
              <a:spLocks noChangeShapeType="1"/>
            </p:cNvSpPr>
            <p:nvPr/>
          </p:nvSpPr>
          <p:spPr bwMode="auto">
            <a:xfrm>
              <a:off x="5446" y="1031"/>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85" name="Line 409"/>
            <p:cNvSpPr>
              <a:spLocks noChangeShapeType="1"/>
            </p:cNvSpPr>
            <p:nvPr/>
          </p:nvSpPr>
          <p:spPr bwMode="auto">
            <a:xfrm>
              <a:off x="4932" y="106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86" name="Line 410"/>
            <p:cNvSpPr>
              <a:spLocks noChangeShapeType="1"/>
            </p:cNvSpPr>
            <p:nvPr/>
          </p:nvSpPr>
          <p:spPr bwMode="auto">
            <a:xfrm>
              <a:off x="4969" y="106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87" name="Line 411"/>
            <p:cNvSpPr>
              <a:spLocks noChangeShapeType="1"/>
            </p:cNvSpPr>
            <p:nvPr/>
          </p:nvSpPr>
          <p:spPr bwMode="auto">
            <a:xfrm>
              <a:off x="5005" y="1068"/>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88" name="Line 412"/>
            <p:cNvSpPr>
              <a:spLocks noChangeShapeType="1"/>
            </p:cNvSpPr>
            <p:nvPr/>
          </p:nvSpPr>
          <p:spPr bwMode="auto">
            <a:xfrm>
              <a:off x="5042" y="106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89" name="Line 413"/>
            <p:cNvSpPr>
              <a:spLocks noChangeShapeType="1"/>
            </p:cNvSpPr>
            <p:nvPr/>
          </p:nvSpPr>
          <p:spPr bwMode="auto">
            <a:xfrm>
              <a:off x="5079" y="106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90" name="Line 414"/>
            <p:cNvSpPr>
              <a:spLocks noChangeShapeType="1"/>
            </p:cNvSpPr>
            <p:nvPr/>
          </p:nvSpPr>
          <p:spPr bwMode="auto">
            <a:xfrm>
              <a:off x="5115" y="1068"/>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91" name="Line 415"/>
            <p:cNvSpPr>
              <a:spLocks noChangeShapeType="1"/>
            </p:cNvSpPr>
            <p:nvPr/>
          </p:nvSpPr>
          <p:spPr bwMode="auto">
            <a:xfrm>
              <a:off x="5152" y="1068"/>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92" name="Line 416"/>
            <p:cNvSpPr>
              <a:spLocks noChangeShapeType="1"/>
            </p:cNvSpPr>
            <p:nvPr/>
          </p:nvSpPr>
          <p:spPr bwMode="auto">
            <a:xfrm>
              <a:off x="5189" y="106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93" name="Line 417"/>
            <p:cNvSpPr>
              <a:spLocks noChangeShapeType="1"/>
            </p:cNvSpPr>
            <p:nvPr/>
          </p:nvSpPr>
          <p:spPr bwMode="auto">
            <a:xfrm>
              <a:off x="5226" y="106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94" name="Line 418"/>
            <p:cNvSpPr>
              <a:spLocks noChangeShapeType="1"/>
            </p:cNvSpPr>
            <p:nvPr/>
          </p:nvSpPr>
          <p:spPr bwMode="auto">
            <a:xfrm>
              <a:off x="5262" y="1068"/>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95" name="Line 419"/>
            <p:cNvSpPr>
              <a:spLocks noChangeShapeType="1"/>
            </p:cNvSpPr>
            <p:nvPr/>
          </p:nvSpPr>
          <p:spPr bwMode="auto">
            <a:xfrm>
              <a:off x="5299" y="106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96" name="Line 420"/>
            <p:cNvSpPr>
              <a:spLocks noChangeShapeType="1"/>
            </p:cNvSpPr>
            <p:nvPr/>
          </p:nvSpPr>
          <p:spPr bwMode="auto">
            <a:xfrm>
              <a:off x="5336" y="106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97" name="Line 421"/>
            <p:cNvSpPr>
              <a:spLocks noChangeShapeType="1"/>
            </p:cNvSpPr>
            <p:nvPr/>
          </p:nvSpPr>
          <p:spPr bwMode="auto">
            <a:xfrm>
              <a:off x="5373" y="106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98" name="Line 422"/>
            <p:cNvSpPr>
              <a:spLocks noChangeShapeType="1"/>
            </p:cNvSpPr>
            <p:nvPr/>
          </p:nvSpPr>
          <p:spPr bwMode="auto">
            <a:xfrm>
              <a:off x="5409" y="1068"/>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199" name="Line 423"/>
            <p:cNvSpPr>
              <a:spLocks noChangeShapeType="1"/>
            </p:cNvSpPr>
            <p:nvPr/>
          </p:nvSpPr>
          <p:spPr bwMode="auto">
            <a:xfrm>
              <a:off x="4932" y="92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00" name="Line 424"/>
            <p:cNvSpPr>
              <a:spLocks noChangeShapeType="1"/>
            </p:cNvSpPr>
            <p:nvPr/>
          </p:nvSpPr>
          <p:spPr bwMode="auto">
            <a:xfrm>
              <a:off x="4932" y="95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01" name="Line 425"/>
            <p:cNvSpPr>
              <a:spLocks noChangeShapeType="1"/>
            </p:cNvSpPr>
            <p:nvPr/>
          </p:nvSpPr>
          <p:spPr bwMode="auto">
            <a:xfrm>
              <a:off x="4932" y="99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02" name="Line 426"/>
            <p:cNvSpPr>
              <a:spLocks noChangeShapeType="1"/>
            </p:cNvSpPr>
            <p:nvPr/>
          </p:nvSpPr>
          <p:spPr bwMode="auto">
            <a:xfrm>
              <a:off x="4932" y="1031"/>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03" name="Rectangle 427"/>
            <p:cNvSpPr>
              <a:spLocks noChangeArrowheads="1"/>
            </p:cNvSpPr>
            <p:nvPr/>
          </p:nvSpPr>
          <p:spPr bwMode="auto">
            <a:xfrm>
              <a:off x="4925" y="937"/>
              <a:ext cx="420"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right to reqire</a:t>
              </a:r>
              <a:endParaRPr lang="en-US" altLang="ja-JP"/>
            </a:p>
          </p:txBody>
        </p:sp>
        <p:sp>
          <p:nvSpPr>
            <p:cNvPr id="76204" name="Rectangle 428"/>
            <p:cNvSpPr>
              <a:spLocks noChangeArrowheads="1"/>
            </p:cNvSpPr>
            <p:nvPr/>
          </p:nvSpPr>
          <p:spPr bwMode="auto">
            <a:xfrm>
              <a:off x="5007" y="994"/>
              <a:ext cx="280"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 to repair</a:t>
              </a:r>
              <a:endParaRPr lang="en-US" altLang="ja-JP"/>
            </a:p>
          </p:txBody>
        </p:sp>
        <p:sp>
          <p:nvSpPr>
            <p:cNvPr id="76205" name="Line 429"/>
            <p:cNvSpPr>
              <a:spLocks noChangeShapeType="1"/>
            </p:cNvSpPr>
            <p:nvPr/>
          </p:nvSpPr>
          <p:spPr bwMode="auto">
            <a:xfrm>
              <a:off x="4932" y="106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06" name="Line 430"/>
            <p:cNvSpPr>
              <a:spLocks noChangeShapeType="1"/>
            </p:cNvSpPr>
            <p:nvPr/>
          </p:nvSpPr>
          <p:spPr bwMode="auto">
            <a:xfrm>
              <a:off x="4969" y="106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07" name="Line 431"/>
            <p:cNvSpPr>
              <a:spLocks noChangeShapeType="1"/>
            </p:cNvSpPr>
            <p:nvPr/>
          </p:nvSpPr>
          <p:spPr bwMode="auto">
            <a:xfrm>
              <a:off x="5005" y="1068"/>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08" name="Line 432"/>
            <p:cNvSpPr>
              <a:spLocks noChangeShapeType="1"/>
            </p:cNvSpPr>
            <p:nvPr/>
          </p:nvSpPr>
          <p:spPr bwMode="auto">
            <a:xfrm>
              <a:off x="5042" y="106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09" name="Line 433"/>
            <p:cNvSpPr>
              <a:spLocks noChangeShapeType="1"/>
            </p:cNvSpPr>
            <p:nvPr/>
          </p:nvSpPr>
          <p:spPr bwMode="auto">
            <a:xfrm>
              <a:off x="5079" y="106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10" name="Line 434"/>
            <p:cNvSpPr>
              <a:spLocks noChangeShapeType="1"/>
            </p:cNvSpPr>
            <p:nvPr/>
          </p:nvSpPr>
          <p:spPr bwMode="auto">
            <a:xfrm>
              <a:off x="5115" y="1068"/>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11" name="Line 435"/>
            <p:cNvSpPr>
              <a:spLocks noChangeShapeType="1"/>
            </p:cNvSpPr>
            <p:nvPr/>
          </p:nvSpPr>
          <p:spPr bwMode="auto">
            <a:xfrm>
              <a:off x="5152" y="1068"/>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12" name="Line 436"/>
            <p:cNvSpPr>
              <a:spLocks noChangeShapeType="1"/>
            </p:cNvSpPr>
            <p:nvPr/>
          </p:nvSpPr>
          <p:spPr bwMode="auto">
            <a:xfrm>
              <a:off x="5189" y="106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13" name="Line 437"/>
            <p:cNvSpPr>
              <a:spLocks noChangeShapeType="1"/>
            </p:cNvSpPr>
            <p:nvPr/>
          </p:nvSpPr>
          <p:spPr bwMode="auto">
            <a:xfrm>
              <a:off x="5226" y="106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14" name="Line 438"/>
            <p:cNvSpPr>
              <a:spLocks noChangeShapeType="1"/>
            </p:cNvSpPr>
            <p:nvPr/>
          </p:nvSpPr>
          <p:spPr bwMode="auto">
            <a:xfrm>
              <a:off x="5262" y="1068"/>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15" name="Line 439"/>
            <p:cNvSpPr>
              <a:spLocks noChangeShapeType="1"/>
            </p:cNvSpPr>
            <p:nvPr/>
          </p:nvSpPr>
          <p:spPr bwMode="auto">
            <a:xfrm>
              <a:off x="5299" y="106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16" name="Line 440"/>
            <p:cNvSpPr>
              <a:spLocks noChangeShapeType="1"/>
            </p:cNvSpPr>
            <p:nvPr/>
          </p:nvSpPr>
          <p:spPr bwMode="auto">
            <a:xfrm>
              <a:off x="5336" y="106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17" name="Line 441"/>
            <p:cNvSpPr>
              <a:spLocks noChangeShapeType="1"/>
            </p:cNvSpPr>
            <p:nvPr/>
          </p:nvSpPr>
          <p:spPr bwMode="auto">
            <a:xfrm>
              <a:off x="5373" y="106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18" name="Line 442"/>
            <p:cNvSpPr>
              <a:spLocks noChangeShapeType="1"/>
            </p:cNvSpPr>
            <p:nvPr/>
          </p:nvSpPr>
          <p:spPr bwMode="auto">
            <a:xfrm>
              <a:off x="5409" y="1068"/>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19" name="Line 443"/>
            <p:cNvSpPr>
              <a:spLocks noChangeShapeType="1"/>
            </p:cNvSpPr>
            <p:nvPr/>
          </p:nvSpPr>
          <p:spPr bwMode="auto">
            <a:xfrm>
              <a:off x="5446" y="106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20" name="Line 444"/>
            <p:cNvSpPr>
              <a:spLocks noChangeShapeType="1"/>
            </p:cNvSpPr>
            <p:nvPr/>
          </p:nvSpPr>
          <p:spPr bwMode="auto">
            <a:xfrm>
              <a:off x="5446" y="110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21" name="Line 445"/>
            <p:cNvSpPr>
              <a:spLocks noChangeShapeType="1"/>
            </p:cNvSpPr>
            <p:nvPr/>
          </p:nvSpPr>
          <p:spPr bwMode="auto">
            <a:xfrm>
              <a:off x="5446" y="1141"/>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22" name="Line 446"/>
            <p:cNvSpPr>
              <a:spLocks noChangeShapeType="1"/>
            </p:cNvSpPr>
            <p:nvPr/>
          </p:nvSpPr>
          <p:spPr bwMode="auto">
            <a:xfrm>
              <a:off x="5446" y="1178"/>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23" name="Line 447"/>
            <p:cNvSpPr>
              <a:spLocks noChangeShapeType="1"/>
            </p:cNvSpPr>
            <p:nvPr/>
          </p:nvSpPr>
          <p:spPr bwMode="auto">
            <a:xfrm>
              <a:off x="4932" y="121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24" name="Line 448"/>
            <p:cNvSpPr>
              <a:spLocks noChangeShapeType="1"/>
            </p:cNvSpPr>
            <p:nvPr/>
          </p:nvSpPr>
          <p:spPr bwMode="auto">
            <a:xfrm>
              <a:off x="4969" y="121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25" name="Line 449"/>
            <p:cNvSpPr>
              <a:spLocks noChangeShapeType="1"/>
            </p:cNvSpPr>
            <p:nvPr/>
          </p:nvSpPr>
          <p:spPr bwMode="auto">
            <a:xfrm>
              <a:off x="5005" y="1215"/>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26" name="Line 450"/>
            <p:cNvSpPr>
              <a:spLocks noChangeShapeType="1"/>
            </p:cNvSpPr>
            <p:nvPr/>
          </p:nvSpPr>
          <p:spPr bwMode="auto">
            <a:xfrm>
              <a:off x="5042" y="121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27" name="Line 451"/>
            <p:cNvSpPr>
              <a:spLocks noChangeShapeType="1"/>
            </p:cNvSpPr>
            <p:nvPr/>
          </p:nvSpPr>
          <p:spPr bwMode="auto">
            <a:xfrm>
              <a:off x="5079" y="121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28" name="Line 452"/>
            <p:cNvSpPr>
              <a:spLocks noChangeShapeType="1"/>
            </p:cNvSpPr>
            <p:nvPr/>
          </p:nvSpPr>
          <p:spPr bwMode="auto">
            <a:xfrm>
              <a:off x="5115" y="1215"/>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29" name="Line 453"/>
            <p:cNvSpPr>
              <a:spLocks noChangeShapeType="1"/>
            </p:cNvSpPr>
            <p:nvPr/>
          </p:nvSpPr>
          <p:spPr bwMode="auto">
            <a:xfrm>
              <a:off x="5152" y="1215"/>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30" name="Line 454"/>
            <p:cNvSpPr>
              <a:spLocks noChangeShapeType="1"/>
            </p:cNvSpPr>
            <p:nvPr/>
          </p:nvSpPr>
          <p:spPr bwMode="auto">
            <a:xfrm>
              <a:off x="5189" y="121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31" name="Line 455"/>
            <p:cNvSpPr>
              <a:spLocks noChangeShapeType="1"/>
            </p:cNvSpPr>
            <p:nvPr/>
          </p:nvSpPr>
          <p:spPr bwMode="auto">
            <a:xfrm>
              <a:off x="5226" y="121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32" name="Line 456"/>
            <p:cNvSpPr>
              <a:spLocks noChangeShapeType="1"/>
            </p:cNvSpPr>
            <p:nvPr/>
          </p:nvSpPr>
          <p:spPr bwMode="auto">
            <a:xfrm>
              <a:off x="5262" y="1215"/>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33" name="Line 457"/>
            <p:cNvSpPr>
              <a:spLocks noChangeShapeType="1"/>
            </p:cNvSpPr>
            <p:nvPr/>
          </p:nvSpPr>
          <p:spPr bwMode="auto">
            <a:xfrm>
              <a:off x="5299" y="121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34" name="Line 458"/>
            <p:cNvSpPr>
              <a:spLocks noChangeShapeType="1"/>
            </p:cNvSpPr>
            <p:nvPr/>
          </p:nvSpPr>
          <p:spPr bwMode="auto">
            <a:xfrm>
              <a:off x="5336" y="121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35" name="Line 459"/>
            <p:cNvSpPr>
              <a:spLocks noChangeShapeType="1"/>
            </p:cNvSpPr>
            <p:nvPr/>
          </p:nvSpPr>
          <p:spPr bwMode="auto">
            <a:xfrm>
              <a:off x="5373" y="121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36" name="Line 460"/>
            <p:cNvSpPr>
              <a:spLocks noChangeShapeType="1"/>
            </p:cNvSpPr>
            <p:nvPr/>
          </p:nvSpPr>
          <p:spPr bwMode="auto">
            <a:xfrm>
              <a:off x="5409" y="1215"/>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37" name="Line 461"/>
            <p:cNvSpPr>
              <a:spLocks noChangeShapeType="1"/>
            </p:cNvSpPr>
            <p:nvPr/>
          </p:nvSpPr>
          <p:spPr bwMode="auto">
            <a:xfrm>
              <a:off x="4932" y="106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38" name="Line 462"/>
            <p:cNvSpPr>
              <a:spLocks noChangeShapeType="1"/>
            </p:cNvSpPr>
            <p:nvPr/>
          </p:nvSpPr>
          <p:spPr bwMode="auto">
            <a:xfrm>
              <a:off x="4932" y="110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39" name="Line 463"/>
            <p:cNvSpPr>
              <a:spLocks noChangeShapeType="1"/>
            </p:cNvSpPr>
            <p:nvPr/>
          </p:nvSpPr>
          <p:spPr bwMode="auto">
            <a:xfrm>
              <a:off x="4932" y="1141"/>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40" name="Line 464"/>
            <p:cNvSpPr>
              <a:spLocks noChangeShapeType="1"/>
            </p:cNvSpPr>
            <p:nvPr/>
          </p:nvSpPr>
          <p:spPr bwMode="auto">
            <a:xfrm>
              <a:off x="4932" y="1178"/>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41" name="Rectangle 465"/>
            <p:cNvSpPr>
              <a:spLocks noChangeArrowheads="1"/>
            </p:cNvSpPr>
            <p:nvPr/>
          </p:nvSpPr>
          <p:spPr bwMode="auto">
            <a:xfrm>
              <a:off x="4925" y="1084"/>
              <a:ext cx="420"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right to claim </a:t>
              </a:r>
              <a:endParaRPr lang="en-US" altLang="ja-JP"/>
            </a:p>
          </p:txBody>
        </p:sp>
        <p:sp>
          <p:nvSpPr>
            <p:cNvPr id="76242" name="Rectangle 466"/>
            <p:cNvSpPr>
              <a:spLocks noChangeArrowheads="1"/>
            </p:cNvSpPr>
            <p:nvPr/>
          </p:nvSpPr>
          <p:spPr bwMode="auto">
            <a:xfrm>
              <a:off x="5074" y="1141"/>
              <a:ext cx="168"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damage</a:t>
              </a:r>
              <a:endParaRPr lang="en-US" altLang="ja-JP"/>
            </a:p>
          </p:txBody>
        </p:sp>
        <p:sp>
          <p:nvSpPr>
            <p:cNvPr id="76243" name="Line 467"/>
            <p:cNvSpPr>
              <a:spLocks noChangeShapeType="1"/>
            </p:cNvSpPr>
            <p:nvPr/>
          </p:nvSpPr>
          <p:spPr bwMode="auto">
            <a:xfrm>
              <a:off x="4932" y="1839"/>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44" name="Line 468"/>
            <p:cNvSpPr>
              <a:spLocks noChangeShapeType="1"/>
            </p:cNvSpPr>
            <p:nvPr/>
          </p:nvSpPr>
          <p:spPr bwMode="auto">
            <a:xfrm>
              <a:off x="4969" y="1839"/>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45" name="Line 469"/>
            <p:cNvSpPr>
              <a:spLocks noChangeShapeType="1"/>
            </p:cNvSpPr>
            <p:nvPr/>
          </p:nvSpPr>
          <p:spPr bwMode="auto">
            <a:xfrm>
              <a:off x="5005" y="1839"/>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46" name="Line 470"/>
            <p:cNvSpPr>
              <a:spLocks noChangeShapeType="1"/>
            </p:cNvSpPr>
            <p:nvPr/>
          </p:nvSpPr>
          <p:spPr bwMode="auto">
            <a:xfrm>
              <a:off x="5042" y="1839"/>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47" name="Line 471"/>
            <p:cNvSpPr>
              <a:spLocks noChangeShapeType="1"/>
            </p:cNvSpPr>
            <p:nvPr/>
          </p:nvSpPr>
          <p:spPr bwMode="auto">
            <a:xfrm>
              <a:off x="5079" y="1839"/>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48" name="Line 472"/>
            <p:cNvSpPr>
              <a:spLocks noChangeShapeType="1"/>
            </p:cNvSpPr>
            <p:nvPr/>
          </p:nvSpPr>
          <p:spPr bwMode="auto">
            <a:xfrm>
              <a:off x="5115" y="1839"/>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49" name="Line 473"/>
            <p:cNvSpPr>
              <a:spLocks noChangeShapeType="1"/>
            </p:cNvSpPr>
            <p:nvPr/>
          </p:nvSpPr>
          <p:spPr bwMode="auto">
            <a:xfrm>
              <a:off x="5152" y="1839"/>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50" name="Line 474"/>
            <p:cNvSpPr>
              <a:spLocks noChangeShapeType="1"/>
            </p:cNvSpPr>
            <p:nvPr/>
          </p:nvSpPr>
          <p:spPr bwMode="auto">
            <a:xfrm>
              <a:off x="5189" y="1839"/>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51" name="Line 475"/>
            <p:cNvSpPr>
              <a:spLocks noChangeShapeType="1"/>
            </p:cNvSpPr>
            <p:nvPr/>
          </p:nvSpPr>
          <p:spPr bwMode="auto">
            <a:xfrm>
              <a:off x="5226" y="1839"/>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52" name="Line 476"/>
            <p:cNvSpPr>
              <a:spLocks noChangeShapeType="1"/>
            </p:cNvSpPr>
            <p:nvPr/>
          </p:nvSpPr>
          <p:spPr bwMode="auto">
            <a:xfrm>
              <a:off x="5262" y="1839"/>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53" name="Line 477"/>
            <p:cNvSpPr>
              <a:spLocks noChangeShapeType="1"/>
            </p:cNvSpPr>
            <p:nvPr/>
          </p:nvSpPr>
          <p:spPr bwMode="auto">
            <a:xfrm>
              <a:off x="5299" y="1839"/>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54" name="Line 478"/>
            <p:cNvSpPr>
              <a:spLocks noChangeShapeType="1"/>
            </p:cNvSpPr>
            <p:nvPr/>
          </p:nvSpPr>
          <p:spPr bwMode="auto">
            <a:xfrm>
              <a:off x="5336" y="1839"/>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55" name="Line 479"/>
            <p:cNvSpPr>
              <a:spLocks noChangeShapeType="1"/>
            </p:cNvSpPr>
            <p:nvPr/>
          </p:nvSpPr>
          <p:spPr bwMode="auto">
            <a:xfrm>
              <a:off x="5373" y="1839"/>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56" name="Line 480"/>
            <p:cNvSpPr>
              <a:spLocks noChangeShapeType="1"/>
            </p:cNvSpPr>
            <p:nvPr/>
          </p:nvSpPr>
          <p:spPr bwMode="auto">
            <a:xfrm>
              <a:off x="5409" y="1839"/>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57" name="Line 481"/>
            <p:cNvSpPr>
              <a:spLocks noChangeShapeType="1"/>
            </p:cNvSpPr>
            <p:nvPr/>
          </p:nvSpPr>
          <p:spPr bwMode="auto">
            <a:xfrm>
              <a:off x="5446" y="1839"/>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58" name="Line 482"/>
            <p:cNvSpPr>
              <a:spLocks noChangeShapeType="1"/>
            </p:cNvSpPr>
            <p:nvPr/>
          </p:nvSpPr>
          <p:spPr bwMode="auto">
            <a:xfrm>
              <a:off x="5446" y="187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59" name="Line 483"/>
            <p:cNvSpPr>
              <a:spLocks noChangeShapeType="1"/>
            </p:cNvSpPr>
            <p:nvPr/>
          </p:nvSpPr>
          <p:spPr bwMode="auto">
            <a:xfrm>
              <a:off x="5446" y="1913"/>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60" name="Line 484"/>
            <p:cNvSpPr>
              <a:spLocks noChangeShapeType="1"/>
            </p:cNvSpPr>
            <p:nvPr/>
          </p:nvSpPr>
          <p:spPr bwMode="auto">
            <a:xfrm>
              <a:off x="5446" y="1949"/>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61" name="Line 485"/>
            <p:cNvSpPr>
              <a:spLocks noChangeShapeType="1"/>
            </p:cNvSpPr>
            <p:nvPr/>
          </p:nvSpPr>
          <p:spPr bwMode="auto">
            <a:xfrm>
              <a:off x="4932" y="1986"/>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62" name="Line 486"/>
            <p:cNvSpPr>
              <a:spLocks noChangeShapeType="1"/>
            </p:cNvSpPr>
            <p:nvPr/>
          </p:nvSpPr>
          <p:spPr bwMode="auto">
            <a:xfrm>
              <a:off x="4969" y="1986"/>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63" name="Line 487"/>
            <p:cNvSpPr>
              <a:spLocks noChangeShapeType="1"/>
            </p:cNvSpPr>
            <p:nvPr/>
          </p:nvSpPr>
          <p:spPr bwMode="auto">
            <a:xfrm>
              <a:off x="5005" y="1986"/>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64" name="Line 488"/>
            <p:cNvSpPr>
              <a:spLocks noChangeShapeType="1"/>
            </p:cNvSpPr>
            <p:nvPr/>
          </p:nvSpPr>
          <p:spPr bwMode="auto">
            <a:xfrm>
              <a:off x="5042" y="1986"/>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65" name="Line 489"/>
            <p:cNvSpPr>
              <a:spLocks noChangeShapeType="1"/>
            </p:cNvSpPr>
            <p:nvPr/>
          </p:nvSpPr>
          <p:spPr bwMode="auto">
            <a:xfrm>
              <a:off x="5079" y="1986"/>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66" name="Line 490"/>
            <p:cNvSpPr>
              <a:spLocks noChangeShapeType="1"/>
            </p:cNvSpPr>
            <p:nvPr/>
          </p:nvSpPr>
          <p:spPr bwMode="auto">
            <a:xfrm>
              <a:off x="5115" y="1986"/>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67" name="Line 491"/>
            <p:cNvSpPr>
              <a:spLocks noChangeShapeType="1"/>
            </p:cNvSpPr>
            <p:nvPr/>
          </p:nvSpPr>
          <p:spPr bwMode="auto">
            <a:xfrm>
              <a:off x="5152" y="1986"/>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68" name="Line 492"/>
            <p:cNvSpPr>
              <a:spLocks noChangeShapeType="1"/>
            </p:cNvSpPr>
            <p:nvPr/>
          </p:nvSpPr>
          <p:spPr bwMode="auto">
            <a:xfrm>
              <a:off x="5189" y="1986"/>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69" name="Line 493"/>
            <p:cNvSpPr>
              <a:spLocks noChangeShapeType="1"/>
            </p:cNvSpPr>
            <p:nvPr/>
          </p:nvSpPr>
          <p:spPr bwMode="auto">
            <a:xfrm>
              <a:off x="5226" y="1986"/>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70" name="Line 494"/>
            <p:cNvSpPr>
              <a:spLocks noChangeShapeType="1"/>
            </p:cNvSpPr>
            <p:nvPr/>
          </p:nvSpPr>
          <p:spPr bwMode="auto">
            <a:xfrm>
              <a:off x="5262" y="1986"/>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71" name="Line 495"/>
            <p:cNvSpPr>
              <a:spLocks noChangeShapeType="1"/>
            </p:cNvSpPr>
            <p:nvPr/>
          </p:nvSpPr>
          <p:spPr bwMode="auto">
            <a:xfrm>
              <a:off x="5299" y="1986"/>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72" name="Line 496"/>
            <p:cNvSpPr>
              <a:spLocks noChangeShapeType="1"/>
            </p:cNvSpPr>
            <p:nvPr/>
          </p:nvSpPr>
          <p:spPr bwMode="auto">
            <a:xfrm>
              <a:off x="5336" y="1986"/>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73" name="Line 497"/>
            <p:cNvSpPr>
              <a:spLocks noChangeShapeType="1"/>
            </p:cNvSpPr>
            <p:nvPr/>
          </p:nvSpPr>
          <p:spPr bwMode="auto">
            <a:xfrm>
              <a:off x="5373" y="1986"/>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74" name="Line 498"/>
            <p:cNvSpPr>
              <a:spLocks noChangeShapeType="1"/>
            </p:cNvSpPr>
            <p:nvPr/>
          </p:nvSpPr>
          <p:spPr bwMode="auto">
            <a:xfrm>
              <a:off x="5409" y="1986"/>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75" name="Line 499"/>
            <p:cNvSpPr>
              <a:spLocks noChangeShapeType="1"/>
            </p:cNvSpPr>
            <p:nvPr/>
          </p:nvSpPr>
          <p:spPr bwMode="auto">
            <a:xfrm>
              <a:off x="4932" y="1839"/>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76" name="Line 500"/>
            <p:cNvSpPr>
              <a:spLocks noChangeShapeType="1"/>
            </p:cNvSpPr>
            <p:nvPr/>
          </p:nvSpPr>
          <p:spPr bwMode="auto">
            <a:xfrm>
              <a:off x="4932" y="187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77" name="Line 501"/>
            <p:cNvSpPr>
              <a:spLocks noChangeShapeType="1"/>
            </p:cNvSpPr>
            <p:nvPr/>
          </p:nvSpPr>
          <p:spPr bwMode="auto">
            <a:xfrm>
              <a:off x="4932" y="1913"/>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78" name="Line 502"/>
            <p:cNvSpPr>
              <a:spLocks noChangeShapeType="1"/>
            </p:cNvSpPr>
            <p:nvPr/>
          </p:nvSpPr>
          <p:spPr bwMode="auto">
            <a:xfrm>
              <a:off x="4932" y="1949"/>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79" name="Rectangle 503"/>
            <p:cNvSpPr>
              <a:spLocks noChangeArrowheads="1"/>
            </p:cNvSpPr>
            <p:nvPr/>
          </p:nvSpPr>
          <p:spPr bwMode="auto">
            <a:xfrm>
              <a:off x="4925" y="1856"/>
              <a:ext cx="420"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right to claim </a:t>
              </a:r>
              <a:endParaRPr lang="en-US" altLang="ja-JP"/>
            </a:p>
          </p:txBody>
        </p:sp>
        <p:sp>
          <p:nvSpPr>
            <p:cNvPr id="76280" name="Rectangle 504"/>
            <p:cNvSpPr>
              <a:spLocks noChangeArrowheads="1"/>
            </p:cNvSpPr>
            <p:nvPr/>
          </p:nvSpPr>
          <p:spPr bwMode="auto">
            <a:xfrm>
              <a:off x="5074" y="1913"/>
              <a:ext cx="168"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damage</a:t>
              </a:r>
              <a:endParaRPr lang="en-US" altLang="ja-JP"/>
            </a:p>
          </p:txBody>
        </p:sp>
        <p:sp>
          <p:nvSpPr>
            <p:cNvPr id="76281" name="Rectangle 505"/>
            <p:cNvSpPr>
              <a:spLocks noChangeArrowheads="1"/>
            </p:cNvSpPr>
            <p:nvPr/>
          </p:nvSpPr>
          <p:spPr bwMode="auto">
            <a:xfrm>
              <a:off x="4932" y="1692"/>
              <a:ext cx="514" cy="147"/>
            </a:xfrm>
            <a:prstGeom prst="rect">
              <a:avLst/>
            </a:prstGeom>
            <a:pattFill prst="ltUpDiag">
              <a:fgClr>
                <a:srgbClr val="FF0000"/>
              </a:fgClr>
              <a:bgClr>
                <a:srgbClr val="FFFFFF"/>
              </a:bgClr>
            </a:pattFill>
            <a:ln w="6350">
              <a:solidFill>
                <a:srgbClr val="000000"/>
              </a:solidFill>
              <a:miter lim="800000"/>
              <a:headEnd/>
              <a:tailEnd/>
            </a:ln>
          </p:spPr>
          <p:txBody>
            <a:bodyPr/>
            <a:lstStyle/>
            <a:p>
              <a:endParaRPr lang="ja-JP" altLang="en-US"/>
            </a:p>
          </p:txBody>
        </p:sp>
        <p:sp>
          <p:nvSpPr>
            <p:cNvPr id="76282" name="Rectangle 506"/>
            <p:cNvSpPr>
              <a:spLocks noChangeArrowheads="1"/>
            </p:cNvSpPr>
            <p:nvPr/>
          </p:nvSpPr>
          <p:spPr bwMode="auto">
            <a:xfrm>
              <a:off x="4908" y="1681"/>
              <a:ext cx="448"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right to require</a:t>
              </a:r>
              <a:endParaRPr lang="en-US" altLang="ja-JP"/>
            </a:p>
          </p:txBody>
        </p:sp>
        <p:sp>
          <p:nvSpPr>
            <p:cNvPr id="76283" name="Rectangle 507"/>
            <p:cNvSpPr>
              <a:spLocks noChangeArrowheads="1"/>
            </p:cNvSpPr>
            <p:nvPr/>
          </p:nvSpPr>
          <p:spPr bwMode="auto">
            <a:xfrm>
              <a:off x="4991" y="1738"/>
              <a:ext cx="308"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 to repair </a:t>
              </a:r>
              <a:endParaRPr lang="en-US" altLang="ja-JP"/>
            </a:p>
          </p:txBody>
        </p:sp>
        <p:sp>
          <p:nvSpPr>
            <p:cNvPr id="76284" name="Rectangle 508"/>
            <p:cNvSpPr>
              <a:spLocks noChangeArrowheads="1"/>
            </p:cNvSpPr>
            <p:nvPr/>
          </p:nvSpPr>
          <p:spPr bwMode="auto">
            <a:xfrm>
              <a:off x="4941" y="1795"/>
              <a:ext cx="392"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 restricted )</a:t>
              </a:r>
              <a:endParaRPr lang="en-US" altLang="ja-JP"/>
            </a:p>
          </p:txBody>
        </p:sp>
        <p:sp>
          <p:nvSpPr>
            <p:cNvPr id="76285" name="Line 509"/>
            <p:cNvSpPr>
              <a:spLocks noChangeShapeType="1"/>
            </p:cNvSpPr>
            <p:nvPr/>
          </p:nvSpPr>
          <p:spPr bwMode="auto">
            <a:xfrm>
              <a:off x="4932" y="2280"/>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86" name="Line 510"/>
            <p:cNvSpPr>
              <a:spLocks noChangeShapeType="1"/>
            </p:cNvSpPr>
            <p:nvPr/>
          </p:nvSpPr>
          <p:spPr bwMode="auto">
            <a:xfrm>
              <a:off x="4969" y="2280"/>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87" name="Line 511"/>
            <p:cNvSpPr>
              <a:spLocks noChangeShapeType="1"/>
            </p:cNvSpPr>
            <p:nvPr/>
          </p:nvSpPr>
          <p:spPr bwMode="auto">
            <a:xfrm>
              <a:off x="5005" y="2280"/>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88" name="Line 512"/>
            <p:cNvSpPr>
              <a:spLocks noChangeShapeType="1"/>
            </p:cNvSpPr>
            <p:nvPr/>
          </p:nvSpPr>
          <p:spPr bwMode="auto">
            <a:xfrm>
              <a:off x="5042" y="2280"/>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89" name="Line 513"/>
            <p:cNvSpPr>
              <a:spLocks noChangeShapeType="1"/>
            </p:cNvSpPr>
            <p:nvPr/>
          </p:nvSpPr>
          <p:spPr bwMode="auto">
            <a:xfrm>
              <a:off x="5079" y="2280"/>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90" name="Line 514"/>
            <p:cNvSpPr>
              <a:spLocks noChangeShapeType="1"/>
            </p:cNvSpPr>
            <p:nvPr/>
          </p:nvSpPr>
          <p:spPr bwMode="auto">
            <a:xfrm>
              <a:off x="5115" y="2280"/>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91" name="Line 515"/>
            <p:cNvSpPr>
              <a:spLocks noChangeShapeType="1"/>
            </p:cNvSpPr>
            <p:nvPr/>
          </p:nvSpPr>
          <p:spPr bwMode="auto">
            <a:xfrm>
              <a:off x="5152" y="2280"/>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92" name="Line 516"/>
            <p:cNvSpPr>
              <a:spLocks noChangeShapeType="1"/>
            </p:cNvSpPr>
            <p:nvPr/>
          </p:nvSpPr>
          <p:spPr bwMode="auto">
            <a:xfrm>
              <a:off x="5189" y="2280"/>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93" name="Line 517"/>
            <p:cNvSpPr>
              <a:spLocks noChangeShapeType="1"/>
            </p:cNvSpPr>
            <p:nvPr/>
          </p:nvSpPr>
          <p:spPr bwMode="auto">
            <a:xfrm>
              <a:off x="5226" y="2280"/>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94" name="Line 518"/>
            <p:cNvSpPr>
              <a:spLocks noChangeShapeType="1"/>
            </p:cNvSpPr>
            <p:nvPr/>
          </p:nvSpPr>
          <p:spPr bwMode="auto">
            <a:xfrm>
              <a:off x="5262" y="2280"/>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95" name="Line 519"/>
            <p:cNvSpPr>
              <a:spLocks noChangeShapeType="1"/>
            </p:cNvSpPr>
            <p:nvPr/>
          </p:nvSpPr>
          <p:spPr bwMode="auto">
            <a:xfrm>
              <a:off x="5299" y="2280"/>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96" name="Line 520"/>
            <p:cNvSpPr>
              <a:spLocks noChangeShapeType="1"/>
            </p:cNvSpPr>
            <p:nvPr/>
          </p:nvSpPr>
          <p:spPr bwMode="auto">
            <a:xfrm>
              <a:off x="5336" y="2280"/>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97" name="Line 521"/>
            <p:cNvSpPr>
              <a:spLocks noChangeShapeType="1"/>
            </p:cNvSpPr>
            <p:nvPr/>
          </p:nvSpPr>
          <p:spPr bwMode="auto">
            <a:xfrm>
              <a:off x="5373" y="2280"/>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98" name="Line 522"/>
            <p:cNvSpPr>
              <a:spLocks noChangeShapeType="1"/>
            </p:cNvSpPr>
            <p:nvPr/>
          </p:nvSpPr>
          <p:spPr bwMode="auto">
            <a:xfrm>
              <a:off x="5409" y="2280"/>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299" name="Line 523"/>
            <p:cNvSpPr>
              <a:spLocks noChangeShapeType="1"/>
            </p:cNvSpPr>
            <p:nvPr/>
          </p:nvSpPr>
          <p:spPr bwMode="auto">
            <a:xfrm>
              <a:off x="5446" y="2280"/>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00" name="Line 524"/>
            <p:cNvSpPr>
              <a:spLocks noChangeShapeType="1"/>
            </p:cNvSpPr>
            <p:nvPr/>
          </p:nvSpPr>
          <p:spPr bwMode="auto">
            <a:xfrm>
              <a:off x="5446" y="231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01" name="Line 525"/>
            <p:cNvSpPr>
              <a:spLocks noChangeShapeType="1"/>
            </p:cNvSpPr>
            <p:nvPr/>
          </p:nvSpPr>
          <p:spPr bwMode="auto">
            <a:xfrm>
              <a:off x="5446" y="2353"/>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02" name="Line 526"/>
            <p:cNvSpPr>
              <a:spLocks noChangeShapeType="1"/>
            </p:cNvSpPr>
            <p:nvPr/>
          </p:nvSpPr>
          <p:spPr bwMode="auto">
            <a:xfrm>
              <a:off x="5446" y="2390"/>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03" name="Line 527"/>
            <p:cNvSpPr>
              <a:spLocks noChangeShapeType="1"/>
            </p:cNvSpPr>
            <p:nvPr/>
          </p:nvSpPr>
          <p:spPr bwMode="auto">
            <a:xfrm>
              <a:off x="4932" y="242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04" name="Line 528"/>
            <p:cNvSpPr>
              <a:spLocks noChangeShapeType="1"/>
            </p:cNvSpPr>
            <p:nvPr/>
          </p:nvSpPr>
          <p:spPr bwMode="auto">
            <a:xfrm>
              <a:off x="4969" y="242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05" name="Line 529"/>
            <p:cNvSpPr>
              <a:spLocks noChangeShapeType="1"/>
            </p:cNvSpPr>
            <p:nvPr/>
          </p:nvSpPr>
          <p:spPr bwMode="auto">
            <a:xfrm>
              <a:off x="5005" y="2427"/>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06" name="Line 530"/>
            <p:cNvSpPr>
              <a:spLocks noChangeShapeType="1"/>
            </p:cNvSpPr>
            <p:nvPr/>
          </p:nvSpPr>
          <p:spPr bwMode="auto">
            <a:xfrm>
              <a:off x="5042" y="242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07" name="Line 531"/>
            <p:cNvSpPr>
              <a:spLocks noChangeShapeType="1"/>
            </p:cNvSpPr>
            <p:nvPr/>
          </p:nvSpPr>
          <p:spPr bwMode="auto">
            <a:xfrm>
              <a:off x="5079" y="242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08" name="Line 532"/>
            <p:cNvSpPr>
              <a:spLocks noChangeShapeType="1"/>
            </p:cNvSpPr>
            <p:nvPr/>
          </p:nvSpPr>
          <p:spPr bwMode="auto">
            <a:xfrm>
              <a:off x="5115" y="2427"/>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09" name="Line 533"/>
            <p:cNvSpPr>
              <a:spLocks noChangeShapeType="1"/>
            </p:cNvSpPr>
            <p:nvPr/>
          </p:nvSpPr>
          <p:spPr bwMode="auto">
            <a:xfrm>
              <a:off x="5152" y="2427"/>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10" name="Line 534"/>
            <p:cNvSpPr>
              <a:spLocks noChangeShapeType="1"/>
            </p:cNvSpPr>
            <p:nvPr/>
          </p:nvSpPr>
          <p:spPr bwMode="auto">
            <a:xfrm>
              <a:off x="5189" y="242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11" name="Line 535"/>
            <p:cNvSpPr>
              <a:spLocks noChangeShapeType="1"/>
            </p:cNvSpPr>
            <p:nvPr/>
          </p:nvSpPr>
          <p:spPr bwMode="auto">
            <a:xfrm>
              <a:off x="5226" y="242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12" name="Line 536"/>
            <p:cNvSpPr>
              <a:spLocks noChangeShapeType="1"/>
            </p:cNvSpPr>
            <p:nvPr/>
          </p:nvSpPr>
          <p:spPr bwMode="auto">
            <a:xfrm>
              <a:off x="5262" y="2427"/>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13" name="Line 537"/>
            <p:cNvSpPr>
              <a:spLocks noChangeShapeType="1"/>
            </p:cNvSpPr>
            <p:nvPr/>
          </p:nvSpPr>
          <p:spPr bwMode="auto">
            <a:xfrm>
              <a:off x="5299" y="242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14" name="Line 538"/>
            <p:cNvSpPr>
              <a:spLocks noChangeShapeType="1"/>
            </p:cNvSpPr>
            <p:nvPr/>
          </p:nvSpPr>
          <p:spPr bwMode="auto">
            <a:xfrm>
              <a:off x="5336" y="242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15" name="Line 539"/>
            <p:cNvSpPr>
              <a:spLocks noChangeShapeType="1"/>
            </p:cNvSpPr>
            <p:nvPr/>
          </p:nvSpPr>
          <p:spPr bwMode="auto">
            <a:xfrm>
              <a:off x="5373" y="242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16" name="Line 540"/>
            <p:cNvSpPr>
              <a:spLocks noChangeShapeType="1"/>
            </p:cNvSpPr>
            <p:nvPr/>
          </p:nvSpPr>
          <p:spPr bwMode="auto">
            <a:xfrm>
              <a:off x="5409" y="2427"/>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17" name="Line 541"/>
            <p:cNvSpPr>
              <a:spLocks noChangeShapeType="1"/>
            </p:cNvSpPr>
            <p:nvPr/>
          </p:nvSpPr>
          <p:spPr bwMode="auto">
            <a:xfrm>
              <a:off x="4932" y="2280"/>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18" name="Line 542"/>
            <p:cNvSpPr>
              <a:spLocks noChangeShapeType="1"/>
            </p:cNvSpPr>
            <p:nvPr/>
          </p:nvSpPr>
          <p:spPr bwMode="auto">
            <a:xfrm>
              <a:off x="4932" y="231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19" name="Line 543"/>
            <p:cNvSpPr>
              <a:spLocks noChangeShapeType="1"/>
            </p:cNvSpPr>
            <p:nvPr/>
          </p:nvSpPr>
          <p:spPr bwMode="auto">
            <a:xfrm>
              <a:off x="4932" y="2353"/>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20" name="Line 544"/>
            <p:cNvSpPr>
              <a:spLocks noChangeShapeType="1"/>
            </p:cNvSpPr>
            <p:nvPr/>
          </p:nvSpPr>
          <p:spPr bwMode="auto">
            <a:xfrm>
              <a:off x="4932" y="2390"/>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21" name="Rectangle 545"/>
            <p:cNvSpPr>
              <a:spLocks noChangeArrowheads="1"/>
            </p:cNvSpPr>
            <p:nvPr/>
          </p:nvSpPr>
          <p:spPr bwMode="auto">
            <a:xfrm>
              <a:off x="4908" y="2297"/>
              <a:ext cx="448"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right to require</a:t>
              </a:r>
              <a:endParaRPr lang="en-US" altLang="ja-JP"/>
            </a:p>
          </p:txBody>
        </p:sp>
        <p:sp>
          <p:nvSpPr>
            <p:cNvPr id="76322" name="Rectangle 546"/>
            <p:cNvSpPr>
              <a:spLocks noChangeArrowheads="1"/>
            </p:cNvSpPr>
            <p:nvPr/>
          </p:nvSpPr>
          <p:spPr bwMode="auto">
            <a:xfrm>
              <a:off x="5024" y="2353"/>
              <a:ext cx="252"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to repair</a:t>
              </a:r>
              <a:endParaRPr lang="en-US" altLang="ja-JP"/>
            </a:p>
          </p:txBody>
        </p:sp>
        <p:sp>
          <p:nvSpPr>
            <p:cNvPr id="76323" name="Rectangle 547"/>
            <p:cNvSpPr>
              <a:spLocks noChangeArrowheads="1"/>
            </p:cNvSpPr>
            <p:nvPr/>
          </p:nvSpPr>
          <p:spPr bwMode="auto">
            <a:xfrm>
              <a:off x="3487" y="2341"/>
              <a:ext cx="19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B may </a:t>
              </a:r>
              <a:endParaRPr lang="en-US" altLang="ja-JP"/>
            </a:p>
          </p:txBody>
        </p:sp>
        <p:sp>
          <p:nvSpPr>
            <p:cNvPr id="76324" name="Rectangle 548"/>
            <p:cNvSpPr>
              <a:spLocks noChangeArrowheads="1"/>
            </p:cNvSpPr>
            <p:nvPr/>
          </p:nvSpPr>
          <p:spPr bwMode="auto">
            <a:xfrm>
              <a:off x="3452" y="2405"/>
              <a:ext cx="25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declare </a:t>
              </a:r>
              <a:endParaRPr lang="en-US" altLang="ja-JP"/>
            </a:p>
          </p:txBody>
        </p:sp>
        <p:sp>
          <p:nvSpPr>
            <p:cNvPr id="76325" name="Rectangle 549"/>
            <p:cNvSpPr>
              <a:spLocks noChangeArrowheads="1"/>
            </p:cNvSpPr>
            <p:nvPr/>
          </p:nvSpPr>
          <p:spPr bwMode="auto">
            <a:xfrm>
              <a:off x="3522" y="2469"/>
              <a:ext cx="12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the </a:t>
              </a:r>
              <a:endParaRPr lang="en-US" altLang="ja-JP"/>
            </a:p>
          </p:txBody>
        </p:sp>
        <p:sp>
          <p:nvSpPr>
            <p:cNvPr id="76326" name="Rectangle 550"/>
            <p:cNvSpPr>
              <a:spLocks noChangeArrowheads="1"/>
            </p:cNvSpPr>
            <p:nvPr/>
          </p:nvSpPr>
          <p:spPr bwMode="auto">
            <a:xfrm>
              <a:off x="3435" y="2533"/>
              <a:ext cx="28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contract </a:t>
              </a:r>
              <a:endParaRPr lang="en-US" altLang="ja-JP"/>
            </a:p>
          </p:txBody>
        </p:sp>
        <p:sp>
          <p:nvSpPr>
            <p:cNvPr id="76327" name="Rectangle 551"/>
            <p:cNvSpPr>
              <a:spLocks noChangeArrowheads="1"/>
            </p:cNvSpPr>
            <p:nvPr/>
          </p:nvSpPr>
          <p:spPr bwMode="auto">
            <a:xfrm>
              <a:off x="3452" y="2598"/>
              <a:ext cx="25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avoided.</a:t>
              </a:r>
              <a:endParaRPr lang="en-US" altLang="ja-JP"/>
            </a:p>
          </p:txBody>
        </p:sp>
        <p:sp>
          <p:nvSpPr>
            <p:cNvPr id="76328" name="Rectangle 552"/>
            <p:cNvSpPr>
              <a:spLocks noChangeArrowheads="1"/>
            </p:cNvSpPr>
            <p:nvPr/>
          </p:nvSpPr>
          <p:spPr bwMode="auto">
            <a:xfrm>
              <a:off x="2948" y="1435"/>
              <a:ext cx="367" cy="808"/>
            </a:xfrm>
            <a:prstGeom prst="rect">
              <a:avLst/>
            </a:prstGeom>
            <a:pattFill prst="ltUpDiag">
              <a:fgClr>
                <a:srgbClr val="FF0000"/>
              </a:fgClr>
              <a:bgClr>
                <a:srgbClr val="FFFFFF"/>
              </a:bgClr>
            </a:pattFill>
            <a:ln w="6350">
              <a:solidFill>
                <a:srgbClr val="FF0000"/>
              </a:solidFill>
              <a:miter lim="800000"/>
              <a:headEnd/>
              <a:tailEnd/>
            </a:ln>
          </p:spPr>
          <p:txBody>
            <a:bodyPr/>
            <a:lstStyle/>
            <a:p>
              <a:endParaRPr lang="ja-JP" altLang="en-US"/>
            </a:p>
          </p:txBody>
        </p:sp>
        <p:sp>
          <p:nvSpPr>
            <p:cNvPr id="76329" name="Rectangle 553"/>
            <p:cNvSpPr>
              <a:spLocks noChangeArrowheads="1"/>
            </p:cNvSpPr>
            <p:nvPr/>
          </p:nvSpPr>
          <p:spPr bwMode="auto">
            <a:xfrm>
              <a:off x="2958" y="1716"/>
              <a:ext cx="28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The right</a:t>
              </a:r>
              <a:endParaRPr lang="en-US" altLang="ja-JP"/>
            </a:p>
          </p:txBody>
        </p:sp>
        <p:sp>
          <p:nvSpPr>
            <p:cNvPr id="76330" name="Rectangle 554"/>
            <p:cNvSpPr>
              <a:spLocks noChangeArrowheads="1"/>
            </p:cNvSpPr>
            <p:nvPr/>
          </p:nvSpPr>
          <p:spPr bwMode="auto">
            <a:xfrm>
              <a:off x="2940" y="1780"/>
              <a:ext cx="320"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 to claim </a:t>
              </a:r>
              <a:endParaRPr lang="en-US" altLang="ja-JP"/>
            </a:p>
          </p:txBody>
        </p:sp>
        <p:sp>
          <p:nvSpPr>
            <p:cNvPr id="76331" name="Rectangle 555"/>
            <p:cNvSpPr>
              <a:spLocks noChangeArrowheads="1"/>
            </p:cNvSpPr>
            <p:nvPr/>
          </p:nvSpPr>
          <p:spPr bwMode="auto">
            <a:xfrm>
              <a:off x="2905" y="1845"/>
              <a:ext cx="38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  to repair </a:t>
              </a:r>
              <a:endParaRPr lang="en-US" altLang="ja-JP"/>
            </a:p>
          </p:txBody>
        </p:sp>
        <p:sp>
          <p:nvSpPr>
            <p:cNvPr id="76332" name="Rectangle 556"/>
            <p:cNvSpPr>
              <a:spLocks noChangeArrowheads="1"/>
            </p:cNvSpPr>
            <p:nvPr/>
          </p:nvSpPr>
          <p:spPr bwMode="auto">
            <a:xfrm>
              <a:off x="3062" y="1909"/>
              <a:ext cx="9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is </a:t>
              </a:r>
              <a:endParaRPr lang="en-US" altLang="ja-JP"/>
            </a:p>
          </p:txBody>
        </p:sp>
        <p:sp>
          <p:nvSpPr>
            <p:cNvPr id="76333" name="Rectangle 557"/>
            <p:cNvSpPr>
              <a:spLocks noChangeArrowheads="1"/>
            </p:cNvSpPr>
            <p:nvPr/>
          </p:nvSpPr>
          <p:spPr bwMode="auto">
            <a:xfrm>
              <a:off x="2905" y="1973"/>
              <a:ext cx="38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 restricted.</a:t>
              </a:r>
              <a:endParaRPr lang="en-US" altLang="ja-JP"/>
            </a:p>
          </p:txBody>
        </p:sp>
        <p:sp>
          <p:nvSpPr>
            <p:cNvPr id="76334" name="AutoShape 558"/>
            <p:cNvSpPr>
              <a:spLocks noChangeArrowheads="1"/>
            </p:cNvSpPr>
            <p:nvPr/>
          </p:nvSpPr>
          <p:spPr bwMode="auto">
            <a:xfrm>
              <a:off x="2801" y="1362"/>
              <a:ext cx="735" cy="147"/>
            </a:xfrm>
            <a:prstGeom prst="roundRect">
              <a:avLst>
                <a:gd name="adj" fmla="val 62500"/>
              </a:avLst>
            </a:prstGeom>
            <a:solidFill>
              <a:srgbClr val="FFFFFF"/>
            </a:solidFill>
            <a:ln w="6350">
              <a:solidFill>
                <a:srgbClr val="000000"/>
              </a:solidFill>
              <a:round/>
              <a:headEnd/>
              <a:tailEnd/>
            </a:ln>
          </p:spPr>
          <p:txBody>
            <a:bodyPr/>
            <a:lstStyle/>
            <a:p>
              <a:endParaRPr lang="ja-JP" altLang="en-US"/>
            </a:p>
          </p:txBody>
        </p:sp>
        <p:sp>
          <p:nvSpPr>
            <p:cNvPr id="76335" name="Rectangle 559"/>
            <p:cNvSpPr>
              <a:spLocks noChangeArrowheads="1"/>
            </p:cNvSpPr>
            <p:nvPr/>
          </p:nvSpPr>
          <p:spPr bwMode="auto">
            <a:xfrm>
              <a:off x="2838" y="1371"/>
              <a:ext cx="57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Exercise of claim </a:t>
              </a:r>
              <a:endParaRPr lang="en-US" altLang="ja-JP"/>
            </a:p>
          </p:txBody>
        </p:sp>
        <p:sp>
          <p:nvSpPr>
            <p:cNvPr id="76336" name="Rectangle 560"/>
            <p:cNvSpPr>
              <a:spLocks noChangeArrowheads="1"/>
            </p:cNvSpPr>
            <p:nvPr/>
          </p:nvSpPr>
          <p:spPr bwMode="auto">
            <a:xfrm>
              <a:off x="2977" y="1435"/>
              <a:ext cx="320"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to repair.</a:t>
              </a:r>
              <a:endParaRPr lang="en-US" altLang="ja-JP"/>
            </a:p>
          </p:txBody>
        </p:sp>
        <p:sp>
          <p:nvSpPr>
            <p:cNvPr id="76337" name="Rectangle 561"/>
            <p:cNvSpPr>
              <a:spLocks noChangeArrowheads="1"/>
            </p:cNvSpPr>
            <p:nvPr/>
          </p:nvSpPr>
          <p:spPr bwMode="auto">
            <a:xfrm>
              <a:off x="3010" y="902"/>
              <a:ext cx="19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B may </a:t>
              </a:r>
              <a:endParaRPr lang="en-US" altLang="ja-JP"/>
            </a:p>
          </p:txBody>
        </p:sp>
        <p:sp>
          <p:nvSpPr>
            <p:cNvPr id="76338" name="Rectangle 562"/>
            <p:cNvSpPr>
              <a:spLocks noChangeArrowheads="1"/>
            </p:cNvSpPr>
            <p:nvPr/>
          </p:nvSpPr>
          <p:spPr bwMode="auto">
            <a:xfrm>
              <a:off x="2958" y="967"/>
              <a:ext cx="28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require A</a:t>
              </a:r>
              <a:endParaRPr lang="en-US" altLang="ja-JP"/>
            </a:p>
          </p:txBody>
        </p:sp>
        <p:sp>
          <p:nvSpPr>
            <p:cNvPr id="76339" name="Rectangle 563"/>
            <p:cNvSpPr>
              <a:spLocks noChangeArrowheads="1"/>
            </p:cNvSpPr>
            <p:nvPr/>
          </p:nvSpPr>
          <p:spPr bwMode="auto">
            <a:xfrm>
              <a:off x="2940" y="1031"/>
              <a:ext cx="320"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 to repair</a:t>
              </a:r>
              <a:endParaRPr lang="en-US" altLang="ja-JP"/>
            </a:p>
          </p:txBody>
        </p:sp>
        <p:sp>
          <p:nvSpPr>
            <p:cNvPr id="76340" name="Rectangle 564"/>
            <p:cNvSpPr>
              <a:spLocks noChangeArrowheads="1"/>
            </p:cNvSpPr>
            <p:nvPr/>
          </p:nvSpPr>
          <p:spPr bwMode="auto">
            <a:xfrm>
              <a:off x="3045" y="1095"/>
              <a:ext cx="12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 the</a:t>
              </a:r>
              <a:endParaRPr lang="en-US" altLang="ja-JP"/>
            </a:p>
          </p:txBody>
        </p:sp>
        <p:sp>
          <p:nvSpPr>
            <p:cNvPr id="76341" name="Rectangle 565"/>
            <p:cNvSpPr>
              <a:spLocks noChangeArrowheads="1"/>
            </p:cNvSpPr>
            <p:nvPr/>
          </p:nvSpPr>
          <p:spPr bwMode="auto">
            <a:xfrm>
              <a:off x="2958" y="1160"/>
              <a:ext cx="28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 machine.</a:t>
              </a:r>
              <a:endParaRPr lang="en-US" altLang="ja-JP"/>
            </a:p>
          </p:txBody>
        </p:sp>
        <p:sp>
          <p:nvSpPr>
            <p:cNvPr id="76342" name="Rectangle 566"/>
            <p:cNvSpPr>
              <a:spLocks noChangeArrowheads="1"/>
            </p:cNvSpPr>
            <p:nvPr/>
          </p:nvSpPr>
          <p:spPr bwMode="auto">
            <a:xfrm>
              <a:off x="4076" y="1027"/>
              <a:ext cx="20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query</a:t>
              </a:r>
              <a:endParaRPr lang="en-US" altLang="ja-JP"/>
            </a:p>
          </p:txBody>
        </p:sp>
        <p:sp>
          <p:nvSpPr>
            <p:cNvPr id="76343" name="Rectangle 567"/>
            <p:cNvSpPr>
              <a:spLocks noChangeArrowheads="1"/>
            </p:cNvSpPr>
            <p:nvPr/>
          </p:nvSpPr>
          <p:spPr bwMode="auto">
            <a:xfrm>
              <a:off x="4116" y="1104"/>
              <a:ext cx="12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(4)</a:t>
              </a:r>
              <a:endParaRPr lang="en-US" altLang="ja-JP"/>
            </a:p>
          </p:txBody>
        </p:sp>
        <p:sp>
          <p:nvSpPr>
            <p:cNvPr id="76344" name="Rectangle 568"/>
            <p:cNvSpPr>
              <a:spLocks noChangeArrowheads="1"/>
            </p:cNvSpPr>
            <p:nvPr/>
          </p:nvSpPr>
          <p:spPr bwMode="auto">
            <a:xfrm>
              <a:off x="4076" y="1762"/>
              <a:ext cx="20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query</a:t>
              </a:r>
              <a:endParaRPr lang="en-US" altLang="ja-JP"/>
            </a:p>
          </p:txBody>
        </p:sp>
        <p:sp>
          <p:nvSpPr>
            <p:cNvPr id="76345" name="Rectangle 569"/>
            <p:cNvSpPr>
              <a:spLocks noChangeArrowheads="1"/>
            </p:cNvSpPr>
            <p:nvPr/>
          </p:nvSpPr>
          <p:spPr bwMode="auto">
            <a:xfrm>
              <a:off x="4116" y="1839"/>
              <a:ext cx="12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(5)</a:t>
              </a:r>
              <a:endParaRPr lang="en-US" altLang="ja-JP"/>
            </a:p>
          </p:txBody>
        </p:sp>
        <p:sp>
          <p:nvSpPr>
            <p:cNvPr id="76346" name="Rectangle 570"/>
            <p:cNvSpPr>
              <a:spLocks noChangeArrowheads="1"/>
            </p:cNvSpPr>
            <p:nvPr/>
          </p:nvSpPr>
          <p:spPr bwMode="auto">
            <a:xfrm>
              <a:off x="4076" y="2387"/>
              <a:ext cx="20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query</a:t>
              </a:r>
              <a:endParaRPr lang="en-US" altLang="ja-JP"/>
            </a:p>
          </p:txBody>
        </p:sp>
        <p:sp>
          <p:nvSpPr>
            <p:cNvPr id="76347" name="Rectangle 571"/>
            <p:cNvSpPr>
              <a:spLocks noChangeArrowheads="1"/>
            </p:cNvSpPr>
            <p:nvPr/>
          </p:nvSpPr>
          <p:spPr bwMode="auto">
            <a:xfrm>
              <a:off x="4116" y="2464"/>
              <a:ext cx="12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(6)</a:t>
              </a:r>
              <a:endParaRPr lang="en-US" altLang="ja-JP"/>
            </a:p>
          </p:txBody>
        </p:sp>
        <p:sp>
          <p:nvSpPr>
            <p:cNvPr id="76348" name="Line 572"/>
            <p:cNvSpPr>
              <a:spLocks noChangeShapeType="1"/>
            </p:cNvSpPr>
            <p:nvPr/>
          </p:nvSpPr>
          <p:spPr bwMode="auto">
            <a:xfrm>
              <a:off x="4932" y="242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49" name="Line 573"/>
            <p:cNvSpPr>
              <a:spLocks noChangeShapeType="1"/>
            </p:cNvSpPr>
            <p:nvPr/>
          </p:nvSpPr>
          <p:spPr bwMode="auto">
            <a:xfrm>
              <a:off x="4969" y="242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50" name="Line 574"/>
            <p:cNvSpPr>
              <a:spLocks noChangeShapeType="1"/>
            </p:cNvSpPr>
            <p:nvPr/>
          </p:nvSpPr>
          <p:spPr bwMode="auto">
            <a:xfrm>
              <a:off x="5005" y="2427"/>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51" name="Line 575"/>
            <p:cNvSpPr>
              <a:spLocks noChangeShapeType="1"/>
            </p:cNvSpPr>
            <p:nvPr/>
          </p:nvSpPr>
          <p:spPr bwMode="auto">
            <a:xfrm>
              <a:off x="5042" y="242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52" name="Line 576"/>
            <p:cNvSpPr>
              <a:spLocks noChangeShapeType="1"/>
            </p:cNvSpPr>
            <p:nvPr/>
          </p:nvSpPr>
          <p:spPr bwMode="auto">
            <a:xfrm>
              <a:off x="5079" y="242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53" name="Line 577"/>
            <p:cNvSpPr>
              <a:spLocks noChangeShapeType="1"/>
            </p:cNvSpPr>
            <p:nvPr/>
          </p:nvSpPr>
          <p:spPr bwMode="auto">
            <a:xfrm>
              <a:off x="5115" y="2427"/>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54" name="Line 578"/>
            <p:cNvSpPr>
              <a:spLocks noChangeShapeType="1"/>
            </p:cNvSpPr>
            <p:nvPr/>
          </p:nvSpPr>
          <p:spPr bwMode="auto">
            <a:xfrm>
              <a:off x="5152" y="2427"/>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55" name="Line 579"/>
            <p:cNvSpPr>
              <a:spLocks noChangeShapeType="1"/>
            </p:cNvSpPr>
            <p:nvPr/>
          </p:nvSpPr>
          <p:spPr bwMode="auto">
            <a:xfrm>
              <a:off x="5189" y="242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56" name="Line 580"/>
            <p:cNvSpPr>
              <a:spLocks noChangeShapeType="1"/>
            </p:cNvSpPr>
            <p:nvPr/>
          </p:nvSpPr>
          <p:spPr bwMode="auto">
            <a:xfrm>
              <a:off x="5226" y="242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57" name="Line 581"/>
            <p:cNvSpPr>
              <a:spLocks noChangeShapeType="1"/>
            </p:cNvSpPr>
            <p:nvPr/>
          </p:nvSpPr>
          <p:spPr bwMode="auto">
            <a:xfrm>
              <a:off x="5262" y="2427"/>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58" name="Line 582"/>
            <p:cNvSpPr>
              <a:spLocks noChangeShapeType="1"/>
            </p:cNvSpPr>
            <p:nvPr/>
          </p:nvSpPr>
          <p:spPr bwMode="auto">
            <a:xfrm>
              <a:off x="5299" y="242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59" name="Line 583"/>
            <p:cNvSpPr>
              <a:spLocks noChangeShapeType="1"/>
            </p:cNvSpPr>
            <p:nvPr/>
          </p:nvSpPr>
          <p:spPr bwMode="auto">
            <a:xfrm>
              <a:off x="5336" y="242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60" name="Line 584"/>
            <p:cNvSpPr>
              <a:spLocks noChangeShapeType="1"/>
            </p:cNvSpPr>
            <p:nvPr/>
          </p:nvSpPr>
          <p:spPr bwMode="auto">
            <a:xfrm>
              <a:off x="5373" y="2427"/>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61" name="Line 585"/>
            <p:cNvSpPr>
              <a:spLocks noChangeShapeType="1"/>
            </p:cNvSpPr>
            <p:nvPr/>
          </p:nvSpPr>
          <p:spPr bwMode="auto">
            <a:xfrm>
              <a:off x="5409" y="2427"/>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62" name="Line 586"/>
            <p:cNvSpPr>
              <a:spLocks noChangeShapeType="1"/>
            </p:cNvSpPr>
            <p:nvPr/>
          </p:nvSpPr>
          <p:spPr bwMode="auto">
            <a:xfrm>
              <a:off x="5446" y="242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63" name="Line 587"/>
            <p:cNvSpPr>
              <a:spLocks noChangeShapeType="1"/>
            </p:cNvSpPr>
            <p:nvPr/>
          </p:nvSpPr>
          <p:spPr bwMode="auto">
            <a:xfrm>
              <a:off x="5446" y="246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64" name="Line 588"/>
            <p:cNvSpPr>
              <a:spLocks noChangeShapeType="1"/>
            </p:cNvSpPr>
            <p:nvPr/>
          </p:nvSpPr>
          <p:spPr bwMode="auto">
            <a:xfrm>
              <a:off x="5446" y="2500"/>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65" name="Line 589"/>
            <p:cNvSpPr>
              <a:spLocks noChangeShapeType="1"/>
            </p:cNvSpPr>
            <p:nvPr/>
          </p:nvSpPr>
          <p:spPr bwMode="auto">
            <a:xfrm>
              <a:off x="5446" y="2537"/>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66" name="Line 590"/>
            <p:cNvSpPr>
              <a:spLocks noChangeShapeType="1"/>
            </p:cNvSpPr>
            <p:nvPr/>
          </p:nvSpPr>
          <p:spPr bwMode="auto">
            <a:xfrm>
              <a:off x="4932" y="257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67" name="Line 591"/>
            <p:cNvSpPr>
              <a:spLocks noChangeShapeType="1"/>
            </p:cNvSpPr>
            <p:nvPr/>
          </p:nvSpPr>
          <p:spPr bwMode="auto">
            <a:xfrm>
              <a:off x="4969" y="257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68" name="Line 592"/>
            <p:cNvSpPr>
              <a:spLocks noChangeShapeType="1"/>
            </p:cNvSpPr>
            <p:nvPr/>
          </p:nvSpPr>
          <p:spPr bwMode="auto">
            <a:xfrm>
              <a:off x="5005" y="2574"/>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69" name="Line 593"/>
            <p:cNvSpPr>
              <a:spLocks noChangeShapeType="1"/>
            </p:cNvSpPr>
            <p:nvPr/>
          </p:nvSpPr>
          <p:spPr bwMode="auto">
            <a:xfrm>
              <a:off x="5042" y="257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70" name="Line 594"/>
            <p:cNvSpPr>
              <a:spLocks noChangeShapeType="1"/>
            </p:cNvSpPr>
            <p:nvPr/>
          </p:nvSpPr>
          <p:spPr bwMode="auto">
            <a:xfrm>
              <a:off x="5079" y="257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71" name="Line 595"/>
            <p:cNvSpPr>
              <a:spLocks noChangeShapeType="1"/>
            </p:cNvSpPr>
            <p:nvPr/>
          </p:nvSpPr>
          <p:spPr bwMode="auto">
            <a:xfrm>
              <a:off x="5115" y="2574"/>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72" name="Line 596"/>
            <p:cNvSpPr>
              <a:spLocks noChangeShapeType="1"/>
            </p:cNvSpPr>
            <p:nvPr/>
          </p:nvSpPr>
          <p:spPr bwMode="auto">
            <a:xfrm>
              <a:off x="5152" y="2574"/>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73" name="Line 597"/>
            <p:cNvSpPr>
              <a:spLocks noChangeShapeType="1"/>
            </p:cNvSpPr>
            <p:nvPr/>
          </p:nvSpPr>
          <p:spPr bwMode="auto">
            <a:xfrm>
              <a:off x="5189" y="257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74" name="Line 598"/>
            <p:cNvSpPr>
              <a:spLocks noChangeShapeType="1"/>
            </p:cNvSpPr>
            <p:nvPr/>
          </p:nvSpPr>
          <p:spPr bwMode="auto">
            <a:xfrm>
              <a:off x="5226" y="257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75" name="Line 599"/>
            <p:cNvSpPr>
              <a:spLocks noChangeShapeType="1"/>
            </p:cNvSpPr>
            <p:nvPr/>
          </p:nvSpPr>
          <p:spPr bwMode="auto">
            <a:xfrm>
              <a:off x="5262" y="2574"/>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76" name="Line 600"/>
            <p:cNvSpPr>
              <a:spLocks noChangeShapeType="1"/>
            </p:cNvSpPr>
            <p:nvPr/>
          </p:nvSpPr>
          <p:spPr bwMode="auto">
            <a:xfrm>
              <a:off x="5299" y="257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77" name="Line 601"/>
            <p:cNvSpPr>
              <a:spLocks noChangeShapeType="1"/>
            </p:cNvSpPr>
            <p:nvPr/>
          </p:nvSpPr>
          <p:spPr bwMode="auto">
            <a:xfrm>
              <a:off x="5336" y="257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78" name="Line 602"/>
            <p:cNvSpPr>
              <a:spLocks noChangeShapeType="1"/>
            </p:cNvSpPr>
            <p:nvPr/>
          </p:nvSpPr>
          <p:spPr bwMode="auto">
            <a:xfrm>
              <a:off x="5373" y="257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79" name="Line 603"/>
            <p:cNvSpPr>
              <a:spLocks noChangeShapeType="1"/>
            </p:cNvSpPr>
            <p:nvPr/>
          </p:nvSpPr>
          <p:spPr bwMode="auto">
            <a:xfrm>
              <a:off x="5409" y="2574"/>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80" name="Line 604"/>
            <p:cNvSpPr>
              <a:spLocks noChangeShapeType="1"/>
            </p:cNvSpPr>
            <p:nvPr/>
          </p:nvSpPr>
          <p:spPr bwMode="auto">
            <a:xfrm>
              <a:off x="4932" y="242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81" name="Line 605"/>
            <p:cNvSpPr>
              <a:spLocks noChangeShapeType="1"/>
            </p:cNvSpPr>
            <p:nvPr/>
          </p:nvSpPr>
          <p:spPr bwMode="auto">
            <a:xfrm>
              <a:off x="4932" y="246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82" name="Line 606"/>
            <p:cNvSpPr>
              <a:spLocks noChangeShapeType="1"/>
            </p:cNvSpPr>
            <p:nvPr/>
          </p:nvSpPr>
          <p:spPr bwMode="auto">
            <a:xfrm>
              <a:off x="4932" y="2500"/>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83" name="Line 607"/>
            <p:cNvSpPr>
              <a:spLocks noChangeShapeType="1"/>
            </p:cNvSpPr>
            <p:nvPr/>
          </p:nvSpPr>
          <p:spPr bwMode="auto">
            <a:xfrm>
              <a:off x="4932" y="2537"/>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grpSp>
      <p:grpSp>
        <p:nvGrpSpPr>
          <p:cNvPr id="76585" name="Group 809"/>
          <p:cNvGrpSpPr>
            <a:grpSpLocks/>
          </p:cNvGrpSpPr>
          <p:nvPr/>
        </p:nvGrpSpPr>
        <p:grpSpPr bwMode="auto">
          <a:xfrm>
            <a:off x="804863" y="4037013"/>
            <a:ext cx="7886700" cy="1782762"/>
            <a:chOff x="479" y="2443"/>
            <a:chExt cx="4968" cy="1123"/>
          </a:xfrm>
        </p:grpSpPr>
        <p:sp>
          <p:nvSpPr>
            <p:cNvPr id="76385" name="Rectangle 609"/>
            <p:cNvSpPr>
              <a:spLocks noChangeArrowheads="1"/>
            </p:cNvSpPr>
            <p:nvPr/>
          </p:nvSpPr>
          <p:spPr bwMode="auto">
            <a:xfrm>
              <a:off x="4941" y="2443"/>
              <a:ext cx="392"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right to claim</a:t>
              </a:r>
              <a:endParaRPr lang="en-US" altLang="ja-JP"/>
            </a:p>
          </p:txBody>
        </p:sp>
        <p:sp>
          <p:nvSpPr>
            <p:cNvPr id="76386" name="Rectangle 610"/>
            <p:cNvSpPr>
              <a:spLocks noChangeArrowheads="1"/>
            </p:cNvSpPr>
            <p:nvPr/>
          </p:nvSpPr>
          <p:spPr bwMode="auto">
            <a:xfrm>
              <a:off x="5057" y="2500"/>
              <a:ext cx="196"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 damage</a:t>
              </a:r>
              <a:endParaRPr lang="en-US" altLang="ja-JP"/>
            </a:p>
          </p:txBody>
        </p:sp>
        <p:sp>
          <p:nvSpPr>
            <p:cNvPr id="76387" name="Line 611"/>
            <p:cNvSpPr>
              <a:spLocks noChangeShapeType="1"/>
            </p:cNvSpPr>
            <p:nvPr/>
          </p:nvSpPr>
          <p:spPr bwMode="auto">
            <a:xfrm>
              <a:off x="4932" y="257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88" name="Line 612"/>
            <p:cNvSpPr>
              <a:spLocks noChangeShapeType="1"/>
            </p:cNvSpPr>
            <p:nvPr/>
          </p:nvSpPr>
          <p:spPr bwMode="auto">
            <a:xfrm>
              <a:off x="4969" y="257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89" name="Line 613"/>
            <p:cNvSpPr>
              <a:spLocks noChangeShapeType="1"/>
            </p:cNvSpPr>
            <p:nvPr/>
          </p:nvSpPr>
          <p:spPr bwMode="auto">
            <a:xfrm>
              <a:off x="5005" y="2574"/>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90" name="Line 614"/>
            <p:cNvSpPr>
              <a:spLocks noChangeShapeType="1"/>
            </p:cNvSpPr>
            <p:nvPr/>
          </p:nvSpPr>
          <p:spPr bwMode="auto">
            <a:xfrm>
              <a:off x="5042" y="257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91" name="Line 615"/>
            <p:cNvSpPr>
              <a:spLocks noChangeShapeType="1"/>
            </p:cNvSpPr>
            <p:nvPr/>
          </p:nvSpPr>
          <p:spPr bwMode="auto">
            <a:xfrm>
              <a:off x="5079" y="257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92" name="Line 616"/>
            <p:cNvSpPr>
              <a:spLocks noChangeShapeType="1"/>
            </p:cNvSpPr>
            <p:nvPr/>
          </p:nvSpPr>
          <p:spPr bwMode="auto">
            <a:xfrm>
              <a:off x="5115" y="2574"/>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93" name="Line 617"/>
            <p:cNvSpPr>
              <a:spLocks noChangeShapeType="1"/>
            </p:cNvSpPr>
            <p:nvPr/>
          </p:nvSpPr>
          <p:spPr bwMode="auto">
            <a:xfrm>
              <a:off x="5152" y="2574"/>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94" name="Line 618"/>
            <p:cNvSpPr>
              <a:spLocks noChangeShapeType="1"/>
            </p:cNvSpPr>
            <p:nvPr/>
          </p:nvSpPr>
          <p:spPr bwMode="auto">
            <a:xfrm>
              <a:off x="5189" y="257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95" name="Line 619"/>
            <p:cNvSpPr>
              <a:spLocks noChangeShapeType="1"/>
            </p:cNvSpPr>
            <p:nvPr/>
          </p:nvSpPr>
          <p:spPr bwMode="auto">
            <a:xfrm>
              <a:off x="5226" y="257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96" name="Line 620"/>
            <p:cNvSpPr>
              <a:spLocks noChangeShapeType="1"/>
            </p:cNvSpPr>
            <p:nvPr/>
          </p:nvSpPr>
          <p:spPr bwMode="auto">
            <a:xfrm>
              <a:off x="5262" y="2574"/>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97" name="Line 621"/>
            <p:cNvSpPr>
              <a:spLocks noChangeShapeType="1"/>
            </p:cNvSpPr>
            <p:nvPr/>
          </p:nvSpPr>
          <p:spPr bwMode="auto">
            <a:xfrm>
              <a:off x="5299" y="257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98" name="Line 622"/>
            <p:cNvSpPr>
              <a:spLocks noChangeShapeType="1"/>
            </p:cNvSpPr>
            <p:nvPr/>
          </p:nvSpPr>
          <p:spPr bwMode="auto">
            <a:xfrm>
              <a:off x="5336" y="257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399" name="Line 623"/>
            <p:cNvSpPr>
              <a:spLocks noChangeShapeType="1"/>
            </p:cNvSpPr>
            <p:nvPr/>
          </p:nvSpPr>
          <p:spPr bwMode="auto">
            <a:xfrm>
              <a:off x="5373" y="257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00" name="Line 624"/>
            <p:cNvSpPr>
              <a:spLocks noChangeShapeType="1"/>
            </p:cNvSpPr>
            <p:nvPr/>
          </p:nvSpPr>
          <p:spPr bwMode="auto">
            <a:xfrm>
              <a:off x="5409" y="2574"/>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01" name="Line 625"/>
            <p:cNvSpPr>
              <a:spLocks noChangeShapeType="1"/>
            </p:cNvSpPr>
            <p:nvPr/>
          </p:nvSpPr>
          <p:spPr bwMode="auto">
            <a:xfrm>
              <a:off x="5446" y="257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02" name="Line 626"/>
            <p:cNvSpPr>
              <a:spLocks noChangeShapeType="1"/>
            </p:cNvSpPr>
            <p:nvPr/>
          </p:nvSpPr>
          <p:spPr bwMode="auto">
            <a:xfrm>
              <a:off x="5446" y="261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03" name="Line 627"/>
            <p:cNvSpPr>
              <a:spLocks noChangeShapeType="1"/>
            </p:cNvSpPr>
            <p:nvPr/>
          </p:nvSpPr>
          <p:spPr bwMode="auto">
            <a:xfrm>
              <a:off x="5446" y="2647"/>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04" name="Line 628"/>
            <p:cNvSpPr>
              <a:spLocks noChangeShapeType="1"/>
            </p:cNvSpPr>
            <p:nvPr/>
          </p:nvSpPr>
          <p:spPr bwMode="auto">
            <a:xfrm>
              <a:off x="5446" y="2684"/>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05" name="Line 629"/>
            <p:cNvSpPr>
              <a:spLocks noChangeShapeType="1"/>
            </p:cNvSpPr>
            <p:nvPr/>
          </p:nvSpPr>
          <p:spPr bwMode="auto">
            <a:xfrm>
              <a:off x="4932" y="272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06" name="Line 630"/>
            <p:cNvSpPr>
              <a:spLocks noChangeShapeType="1"/>
            </p:cNvSpPr>
            <p:nvPr/>
          </p:nvSpPr>
          <p:spPr bwMode="auto">
            <a:xfrm>
              <a:off x="4969" y="272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07" name="Line 631"/>
            <p:cNvSpPr>
              <a:spLocks noChangeShapeType="1"/>
            </p:cNvSpPr>
            <p:nvPr/>
          </p:nvSpPr>
          <p:spPr bwMode="auto">
            <a:xfrm>
              <a:off x="5005" y="2721"/>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08" name="Line 632"/>
            <p:cNvSpPr>
              <a:spLocks noChangeShapeType="1"/>
            </p:cNvSpPr>
            <p:nvPr/>
          </p:nvSpPr>
          <p:spPr bwMode="auto">
            <a:xfrm>
              <a:off x="5042" y="272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09" name="Line 633"/>
            <p:cNvSpPr>
              <a:spLocks noChangeShapeType="1"/>
            </p:cNvSpPr>
            <p:nvPr/>
          </p:nvSpPr>
          <p:spPr bwMode="auto">
            <a:xfrm>
              <a:off x="5079" y="272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10" name="Line 634"/>
            <p:cNvSpPr>
              <a:spLocks noChangeShapeType="1"/>
            </p:cNvSpPr>
            <p:nvPr/>
          </p:nvSpPr>
          <p:spPr bwMode="auto">
            <a:xfrm>
              <a:off x="5115" y="2721"/>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11" name="Line 635"/>
            <p:cNvSpPr>
              <a:spLocks noChangeShapeType="1"/>
            </p:cNvSpPr>
            <p:nvPr/>
          </p:nvSpPr>
          <p:spPr bwMode="auto">
            <a:xfrm>
              <a:off x="5152" y="2721"/>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12" name="Line 636"/>
            <p:cNvSpPr>
              <a:spLocks noChangeShapeType="1"/>
            </p:cNvSpPr>
            <p:nvPr/>
          </p:nvSpPr>
          <p:spPr bwMode="auto">
            <a:xfrm>
              <a:off x="5189" y="272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13" name="Line 637"/>
            <p:cNvSpPr>
              <a:spLocks noChangeShapeType="1"/>
            </p:cNvSpPr>
            <p:nvPr/>
          </p:nvSpPr>
          <p:spPr bwMode="auto">
            <a:xfrm>
              <a:off x="5226" y="272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14" name="Line 638"/>
            <p:cNvSpPr>
              <a:spLocks noChangeShapeType="1"/>
            </p:cNvSpPr>
            <p:nvPr/>
          </p:nvSpPr>
          <p:spPr bwMode="auto">
            <a:xfrm>
              <a:off x="5262" y="2721"/>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15" name="Line 639"/>
            <p:cNvSpPr>
              <a:spLocks noChangeShapeType="1"/>
            </p:cNvSpPr>
            <p:nvPr/>
          </p:nvSpPr>
          <p:spPr bwMode="auto">
            <a:xfrm>
              <a:off x="5299" y="272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16" name="Line 640"/>
            <p:cNvSpPr>
              <a:spLocks noChangeShapeType="1"/>
            </p:cNvSpPr>
            <p:nvPr/>
          </p:nvSpPr>
          <p:spPr bwMode="auto">
            <a:xfrm>
              <a:off x="5336" y="272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17" name="Line 641"/>
            <p:cNvSpPr>
              <a:spLocks noChangeShapeType="1"/>
            </p:cNvSpPr>
            <p:nvPr/>
          </p:nvSpPr>
          <p:spPr bwMode="auto">
            <a:xfrm>
              <a:off x="5373" y="272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18" name="Line 642"/>
            <p:cNvSpPr>
              <a:spLocks noChangeShapeType="1"/>
            </p:cNvSpPr>
            <p:nvPr/>
          </p:nvSpPr>
          <p:spPr bwMode="auto">
            <a:xfrm>
              <a:off x="5409" y="2721"/>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19" name="Line 643"/>
            <p:cNvSpPr>
              <a:spLocks noChangeShapeType="1"/>
            </p:cNvSpPr>
            <p:nvPr/>
          </p:nvSpPr>
          <p:spPr bwMode="auto">
            <a:xfrm>
              <a:off x="4932" y="257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20" name="Line 644"/>
            <p:cNvSpPr>
              <a:spLocks noChangeShapeType="1"/>
            </p:cNvSpPr>
            <p:nvPr/>
          </p:nvSpPr>
          <p:spPr bwMode="auto">
            <a:xfrm>
              <a:off x="4932" y="261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21" name="Line 645"/>
            <p:cNvSpPr>
              <a:spLocks noChangeShapeType="1"/>
            </p:cNvSpPr>
            <p:nvPr/>
          </p:nvSpPr>
          <p:spPr bwMode="auto">
            <a:xfrm>
              <a:off x="4932" y="2647"/>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22" name="Line 646"/>
            <p:cNvSpPr>
              <a:spLocks noChangeShapeType="1"/>
            </p:cNvSpPr>
            <p:nvPr/>
          </p:nvSpPr>
          <p:spPr bwMode="auto">
            <a:xfrm>
              <a:off x="4932" y="2684"/>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23" name="Rectangle 647"/>
            <p:cNvSpPr>
              <a:spLocks noChangeArrowheads="1"/>
            </p:cNvSpPr>
            <p:nvPr/>
          </p:nvSpPr>
          <p:spPr bwMode="auto">
            <a:xfrm>
              <a:off x="4908" y="2590"/>
              <a:ext cx="448"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right to declain</a:t>
              </a:r>
              <a:endParaRPr lang="en-US" altLang="ja-JP"/>
            </a:p>
          </p:txBody>
        </p:sp>
        <p:sp>
          <p:nvSpPr>
            <p:cNvPr id="76424" name="Rectangle 648"/>
            <p:cNvSpPr>
              <a:spLocks noChangeArrowheads="1"/>
            </p:cNvSpPr>
            <p:nvPr/>
          </p:nvSpPr>
          <p:spPr bwMode="auto">
            <a:xfrm>
              <a:off x="4908" y="2647"/>
              <a:ext cx="448"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contract avoided</a:t>
              </a:r>
              <a:endParaRPr lang="en-US" altLang="ja-JP"/>
            </a:p>
          </p:txBody>
        </p:sp>
        <p:sp>
          <p:nvSpPr>
            <p:cNvPr id="76425" name="Rectangle 649"/>
            <p:cNvSpPr>
              <a:spLocks noChangeArrowheads="1"/>
            </p:cNvSpPr>
            <p:nvPr/>
          </p:nvSpPr>
          <p:spPr bwMode="auto">
            <a:xfrm>
              <a:off x="479" y="2680"/>
              <a:ext cx="92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B declared the contract</a:t>
              </a:r>
              <a:endParaRPr lang="en-US" altLang="ja-JP"/>
            </a:p>
          </p:txBody>
        </p:sp>
        <p:sp>
          <p:nvSpPr>
            <p:cNvPr id="76426" name="Rectangle 650"/>
            <p:cNvSpPr>
              <a:spLocks noChangeArrowheads="1"/>
            </p:cNvSpPr>
            <p:nvPr/>
          </p:nvSpPr>
          <p:spPr bwMode="auto">
            <a:xfrm>
              <a:off x="762" y="2758"/>
              <a:ext cx="36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 avoided.</a:t>
              </a:r>
              <a:endParaRPr lang="en-US" altLang="ja-JP"/>
            </a:p>
          </p:txBody>
        </p:sp>
        <p:sp>
          <p:nvSpPr>
            <p:cNvPr id="76427" name="Freeform 651"/>
            <p:cNvSpPr>
              <a:spLocks/>
            </p:cNvSpPr>
            <p:nvPr/>
          </p:nvSpPr>
          <p:spPr bwMode="auto">
            <a:xfrm>
              <a:off x="4307" y="3345"/>
              <a:ext cx="111" cy="221"/>
            </a:xfrm>
            <a:custGeom>
              <a:avLst/>
              <a:gdLst>
                <a:gd name="T0" fmla="*/ 0 w 111"/>
                <a:gd name="T1" fmla="*/ 111 h 221"/>
                <a:gd name="T2" fmla="*/ 74 w 111"/>
                <a:gd name="T3" fmla="*/ 0 h 221"/>
                <a:gd name="T4" fmla="*/ 74 w 111"/>
                <a:gd name="T5" fmla="*/ 37 h 221"/>
                <a:gd name="T6" fmla="*/ 111 w 111"/>
                <a:gd name="T7" fmla="*/ 37 h 221"/>
                <a:gd name="T8" fmla="*/ 111 w 111"/>
                <a:gd name="T9" fmla="*/ 184 h 221"/>
                <a:gd name="T10" fmla="*/ 74 w 111"/>
                <a:gd name="T11" fmla="*/ 184 h 221"/>
                <a:gd name="T12" fmla="*/ 74 w 111"/>
                <a:gd name="T13" fmla="*/ 221 h 221"/>
                <a:gd name="T14" fmla="*/ 0 w 111"/>
                <a:gd name="T15" fmla="*/ 111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 h="221">
                  <a:moveTo>
                    <a:pt x="0" y="111"/>
                  </a:moveTo>
                  <a:lnTo>
                    <a:pt x="74" y="0"/>
                  </a:lnTo>
                  <a:lnTo>
                    <a:pt x="74" y="37"/>
                  </a:lnTo>
                  <a:lnTo>
                    <a:pt x="111" y="37"/>
                  </a:lnTo>
                  <a:lnTo>
                    <a:pt x="111" y="184"/>
                  </a:lnTo>
                  <a:lnTo>
                    <a:pt x="74" y="184"/>
                  </a:lnTo>
                  <a:lnTo>
                    <a:pt x="74" y="221"/>
                  </a:lnTo>
                  <a:lnTo>
                    <a:pt x="0" y="111"/>
                  </a:lnTo>
                  <a:close/>
                </a:path>
              </a:pathLst>
            </a:custGeom>
            <a:noFill/>
            <a:ln w="635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ja-JP" altLang="en-US"/>
            </a:p>
          </p:txBody>
        </p:sp>
        <p:sp>
          <p:nvSpPr>
            <p:cNvPr id="76428" name="Line 652"/>
            <p:cNvSpPr>
              <a:spLocks noChangeShapeType="1"/>
            </p:cNvSpPr>
            <p:nvPr/>
          </p:nvSpPr>
          <p:spPr bwMode="auto">
            <a:xfrm>
              <a:off x="4418" y="3382"/>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29" name="Line 653"/>
            <p:cNvSpPr>
              <a:spLocks noChangeShapeType="1"/>
            </p:cNvSpPr>
            <p:nvPr/>
          </p:nvSpPr>
          <p:spPr bwMode="auto">
            <a:xfrm>
              <a:off x="4454" y="3382"/>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30" name="Line 654"/>
            <p:cNvSpPr>
              <a:spLocks noChangeShapeType="1"/>
            </p:cNvSpPr>
            <p:nvPr/>
          </p:nvSpPr>
          <p:spPr bwMode="auto">
            <a:xfrm>
              <a:off x="4491" y="3382"/>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31" name="Line 655"/>
            <p:cNvSpPr>
              <a:spLocks noChangeShapeType="1"/>
            </p:cNvSpPr>
            <p:nvPr/>
          </p:nvSpPr>
          <p:spPr bwMode="auto">
            <a:xfrm>
              <a:off x="4528" y="3382"/>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32" name="Line 656"/>
            <p:cNvSpPr>
              <a:spLocks noChangeShapeType="1"/>
            </p:cNvSpPr>
            <p:nvPr/>
          </p:nvSpPr>
          <p:spPr bwMode="auto">
            <a:xfrm>
              <a:off x="4564" y="3382"/>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33" name="Line 657"/>
            <p:cNvSpPr>
              <a:spLocks noChangeShapeType="1"/>
            </p:cNvSpPr>
            <p:nvPr/>
          </p:nvSpPr>
          <p:spPr bwMode="auto">
            <a:xfrm>
              <a:off x="4601" y="3382"/>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34" name="Line 658"/>
            <p:cNvSpPr>
              <a:spLocks noChangeShapeType="1"/>
            </p:cNvSpPr>
            <p:nvPr/>
          </p:nvSpPr>
          <p:spPr bwMode="auto">
            <a:xfrm>
              <a:off x="4638" y="3382"/>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35" name="Line 659"/>
            <p:cNvSpPr>
              <a:spLocks noChangeShapeType="1"/>
            </p:cNvSpPr>
            <p:nvPr/>
          </p:nvSpPr>
          <p:spPr bwMode="auto">
            <a:xfrm>
              <a:off x="4675" y="3382"/>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36" name="Line 660"/>
            <p:cNvSpPr>
              <a:spLocks noChangeShapeType="1"/>
            </p:cNvSpPr>
            <p:nvPr/>
          </p:nvSpPr>
          <p:spPr bwMode="auto">
            <a:xfrm>
              <a:off x="4711" y="3382"/>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37" name="Line 661"/>
            <p:cNvSpPr>
              <a:spLocks noChangeShapeType="1"/>
            </p:cNvSpPr>
            <p:nvPr/>
          </p:nvSpPr>
          <p:spPr bwMode="auto">
            <a:xfrm>
              <a:off x="4748" y="3382"/>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38" name="Line 662"/>
            <p:cNvSpPr>
              <a:spLocks noChangeShapeType="1"/>
            </p:cNvSpPr>
            <p:nvPr/>
          </p:nvSpPr>
          <p:spPr bwMode="auto">
            <a:xfrm>
              <a:off x="4785" y="3382"/>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39" name="Line 663"/>
            <p:cNvSpPr>
              <a:spLocks noChangeShapeType="1"/>
            </p:cNvSpPr>
            <p:nvPr/>
          </p:nvSpPr>
          <p:spPr bwMode="auto">
            <a:xfrm>
              <a:off x="4822" y="3382"/>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40" name="Line 664"/>
            <p:cNvSpPr>
              <a:spLocks noChangeShapeType="1"/>
            </p:cNvSpPr>
            <p:nvPr/>
          </p:nvSpPr>
          <p:spPr bwMode="auto">
            <a:xfrm>
              <a:off x="4858" y="3382"/>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41" name="Line 665"/>
            <p:cNvSpPr>
              <a:spLocks noChangeShapeType="1"/>
            </p:cNvSpPr>
            <p:nvPr/>
          </p:nvSpPr>
          <p:spPr bwMode="auto">
            <a:xfrm>
              <a:off x="4895" y="3382"/>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42" name="Line 666"/>
            <p:cNvSpPr>
              <a:spLocks noChangeShapeType="1"/>
            </p:cNvSpPr>
            <p:nvPr/>
          </p:nvSpPr>
          <p:spPr bwMode="auto">
            <a:xfrm>
              <a:off x="4932" y="338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43" name="Line 667"/>
            <p:cNvSpPr>
              <a:spLocks noChangeShapeType="1"/>
            </p:cNvSpPr>
            <p:nvPr/>
          </p:nvSpPr>
          <p:spPr bwMode="auto">
            <a:xfrm>
              <a:off x="4932" y="3419"/>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44" name="Line 668"/>
            <p:cNvSpPr>
              <a:spLocks noChangeShapeType="1"/>
            </p:cNvSpPr>
            <p:nvPr/>
          </p:nvSpPr>
          <p:spPr bwMode="auto">
            <a:xfrm>
              <a:off x="4932" y="345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45" name="Line 669"/>
            <p:cNvSpPr>
              <a:spLocks noChangeShapeType="1"/>
            </p:cNvSpPr>
            <p:nvPr/>
          </p:nvSpPr>
          <p:spPr bwMode="auto">
            <a:xfrm>
              <a:off x="4932" y="3492"/>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46" name="Line 670"/>
            <p:cNvSpPr>
              <a:spLocks noChangeShapeType="1"/>
            </p:cNvSpPr>
            <p:nvPr/>
          </p:nvSpPr>
          <p:spPr bwMode="auto">
            <a:xfrm>
              <a:off x="4418" y="3529"/>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47" name="Line 671"/>
            <p:cNvSpPr>
              <a:spLocks noChangeShapeType="1"/>
            </p:cNvSpPr>
            <p:nvPr/>
          </p:nvSpPr>
          <p:spPr bwMode="auto">
            <a:xfrm>
              <a:off x="4454" y="3529"/>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48" name="Line 672"/>
            <p:cNvSpPr>
              <a:spLocks noChangeShapeType="1"/>
            </p:cNvSpPr>
            <p:nvPr/>
          </p:nvSpPr>
          <p:spPr bwMode="auto">
            <a:xfrm>
              <a:off x="4491" y="3529"/>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49" name="Line 673"/>
            <p:cNvSpPr>
              <a:spLocks noChangeShapeType="1"/>
            </p:cNvSpPr>
            <p:nvPr/>
          </p:nvSpPr>
          <p:spPr bwMode="auto">
            <a:xfrm>
              <a:off x="4528" y="3529"/>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50" name="Line 674"/>
            <p:cNvSpPr>
              <a:spLocks noChangeShapeType="1"/>
            </p:cNvSpPr>
            <p:nvPr/>
          </p:nvSpPr>
          <p:spPr bwMode="auto">
            <a:xfrm>
              <a:off x="4564" y="3529"/>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51" name="Line 675"/>
            <p:cNvSpPr>
              <a:spLocks noChangeShapeType="1"/>
            </p:cNvSpPr>
            <p:nvPr/>
          </p:nvSpPr>
          <p:spPr bwMode="auto">
            <a:xfrm>
              <a:off x="4601" y="3529"/>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52" name="Line 676"/>
            <p:cNvSpPr>
              <a:spLocks noChangeShapeType="1"/>
            </p:cNvSpPr>
            <p:nvPr/>
          </p:nvSpPr>
          <p:spPr bwMode="auto">
            <a:xfrm>
              <a:off x="4638" y="3529"/>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53" name="Line 677"/>
            <p:cNvSpPr>
              <a:spLocks noChangeShapeType="1"/>
            </p:cNvSpPr>
            <p:nvPr/>
          </p:nvSpPr>
          <p:spPr bwMode="auto">
            <a:xfrm>
              <a:off x="4675" y="3529"/>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54" name="Line 678"/>
            <p:cNvSpPr>
              <a:spLocks noChangeShapeType="1"/>
            </p:cNvSpPr>
            <p:nvPr/>
          </p:nvSpPr>
          <p:spPr bwMode="auto">
            <a:xfrm>
              <a:off x="4711" y="3529"/>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55" name="Line 679"/>
            <p:cNvSpPr>
              <a:spLocks noChangeShapeType="1"/>
            </p:cNvSpPr>
            <p:nvPr/>
          </p:nvSpPr>
          <p:spPr bwMode="auto">
            <a:xfrm>
              <a:off x="4748" y="3529"/>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56" name="Line 680"/>
            <p:cNvSpPr>
              <a:spLocks noChangeShapeType="1"/>
            </p:cNvSpPr>
            <p:nvPr/>
          </p:nvSpPr>
          <p:spPr bwMode="auto">
            <a:xfrm>
              <a:off x="4785" y="3529"/>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57" name="Line 681"/>
            <p:cNvSpPr>
              <a:spLocks noChangeShapeType="1"/>
            </p:cNvSpPr>
            <p:nvPr/>
          </p:nvSpPr>
          <p:spPr bwMode="auto">
            <a:xfrm>
              <a:off x="4822" y="3529"/>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58" name="Line 682"/>
            <p:cNvSpPr>
              <a:spLocks noChangeShapeType="1"/>
            </p:cNvSpPr>
            <p:nvPr/>
          </p:nvSpPr>
          <p:spPr bwMode="auto">
            <a:xfrm>
              <a:off x="4858" y="3529"/>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59" name="Line 683"/>
            <p:cNvSpPr>
              <a:spLocks noChangeShapeType="1"/>
            </p:cNvSpPr>
            <p:nvPr/>
          </p:nvSpPr>
          <p:spPr bwMode="auto">
            <a:xfrm>
              <a:off x="4895" y="3529"/>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60" name="Line 684"/>
            <p:cNvSpPr>
              <a:spLocks noChangeShapeType="1"/>
            </p:cNvSpPr>
            <p:nvPr/>
          </p:nvSpPr>
          <p:spPr bwMode="auto">
            <a:xfrm>
              <a:off x="4418" y="338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61" name="Line 685"/>
            <p:cNvSpPr>
              <a:spLocks noChangeShapeType="1"/>
            </p:cNvSpPr>
            <p:nvPr/>
          </p:nvSpPr>
          <p:spPr bwMode="auto">
            <a:xfrm>
              <a:off x="4418" y="3419"/>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62" name="Line 686"/>
            <p:cNvSpPr>
              <a:spLocks noChangeShapeType="1"/>
            </p:cNvSpPr>
            <p:nvPr/>
          </p:nvSpPr>
          <p:spPr bwMode="auto">
            <a:xfrm>
              <a:off x="4418" y="345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63" name="Line 687"/>
            <p:cNvSpPr>
              <a:spLocks noChangeShapeType="1"/>
            </p:cNvSpPr>
            <p:nvPr/>
          </p:nvSpPr>
          <p:spPr bwMode="auto">
            <a:xfrm>
              <a:off x="4418" y="3492"/>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64" name="Rectangle 688"/>
            <p:cNvSpPr>
              <a:spLocks noChangeArrowheads="1"/>
            </p:cNvSpPr>
            <p:nvPr/>
          </p:nvSpPr>
          <p:spPr bwMode="auto">
            <a:xfrm>
              <a:off x="4361" y="3399"/>
              <a:ext cx="504"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claim to restitute</a:t>
              </a:r>
              <a:endParaRPr lang="en-US" altLang="ja-JP"/>
            </a:p>
          </p:txBody>
        </p:sp>
        <p:sp>
          <p:nvSpPr>
            <p:cNvPr id="76465" name="Rectangle 689"/>
            <p:cNvSpPr>
              <a:spLocks noChangeArrowheads="1"/>
            </p:cNvSpPr>
            <p:nvPr/>
          </p:nvSpPr>
          <p:spPr bwMode="auto">
            <a:xfrm>
              <a:off x="4427" y="3456"/>
              <a:ext cx="392"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A the machiner</a:t>
              </a:r>
              <a:endParaRPr lang="en-US" altLang="ja-JP"/>
            </a:p>
          </p:txBody>
        </p:sp>
        <p:sp>
          <p:nvSpPr>
            <p:cNvPr id="76466" name="Freeform 690"/>
            <p:cNvSpPr>
              <a:spLocks/>
            </p:cNvSpPr>
            <p:nvPr/>
          </p:nvSpPr>
          <p:spPr bwMode="auto">
            <a:xfrm>
              <a:off x="1222" y="2978"/>
              <a:ext cx="404" cy="147"/>
            </a:xfrm>
            <a:custGeom>
              <a:avLst/>
              <a:gdLst>
                <a:gd name="T0" fmla="*/ 0 w 404"/>
                <a:gd name="T1" fmla="*/ 0 h 147"/>
                <a:gd name="T2" fmla="*/ 293 w 404"/>
                <a:gd name="T3" fmla="*/ 0 h 147"/>
                <a:gd name="T4" fmla="*/ 404 w 404"/>
                <a:gd name="T5" fmla="*/ 73 h 147"/>
                <a:gd name="T6" fmla="*/ 293 w 404"/>
                <a:gd name="T7" fmla="*/ 147 h 147"/>
                <a:gd name="T8" fmla="*/ 0 w 404"/>
                <a:gd name="T9" fmla="*/ 147 h 147"/>
                <a:gd name="T10" fmla="*/ 0 w 404"/>
                <a:gd name="T11" fmla="*/ 0 h 147"/>
              </a:gdLst>
              <a:ahLst/>
              <a:cxnLst>
                <a:cxn ang="0">
                  <a:pos x="T0" y="T1"/>
                </a:cxn>
                <a:cxn ang="0">
                  <a:pos x="T2" y="T3"/>
                </a:cxn>
                <a:cxn ang="0">
                  <a:pos x="T4" y="T5"/>
                </a:cxn>
                <a:cxn ang="0">
                  <a:pos x="T6" y="T7"/>
                </a:cxn>
                <a:cxn ang="0">
                  <a:pos x="T8" y="T9"/>
                </a:cxn>
                <a:cxn ang="0">
                  <a:pos x="T10" y="T11"/>
                </a:cxn>
              </a:cxnLst>
              <a:rect l="0" t="0" r="r" b="b"/>
              <a:pathLst>
                <a:path w="404" h="147">
                  <a:moveTo>
                    <a:pt x="0" y="0"/>
                  </a:moveTo>
                  <a:lnTo>
                    <a:pt x="293" y="0"/>
                  </a:lnTo>
                  <a:lnTo>
                    <a:pt x="404" y="73"/>
                  </a:lnTo>
                  <a:lnTo>
                    <a:pt x="293" y="147"/>
                  </a:lnTo>
                  <a:lnTo>
                    <a:pt x="0" y="147"/>
                  </a:lnTo>
                  <a:lnTo>
                    <a:pt x="0" y="0"/>
                  </a:lnTo>
                  <a:close/>
                </a:path>
              </a:pathLst>
            </a:custGeom>
            <a:solidFill>
              <a:srgbClr val="FFFFFF"/>
            </a:solidFill>
            <a:ln w="6350">
              <a:solidFill>
                <a:srgbClr val="000000"/>
              </a:solidFill>
              <a:prstDash val="solid"/>
              <a:round/>
              <a:headEnd/>
              <a:tailEnd/>
            </a:ln>
          </p:spPr>
          <p:txBody>
            <a:bodyPr/>
            <a:lstStyle/>
            <a:p>
              <a:endParaRPr lang="ja-JP" altLang="en-US"/>
            </a:p>
          </p:txBody>
        </p:sp>
        <p:sp>
          <p:nvSpPr>
            <p:cNvPr id="76467" name="Rectangle 691"/>
            <p:cNvSpPr>
              <a:spLocks noChangeArrowheads="1"/>
            </p:cNvSpPr>
            <p:nvPr/>
          </p:nvSpPr>
          <p:spPr bwMode="auto">
            <a:xfrm>
              <a:off x="1248" y="3020"/>
              <a:ext cx="19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11</a:t>
              </a:r>
              <a:r>
                <a:rPr lang="ja-JP" altLang="en-US" sz="800" b="1">
                  <a:solidFill>
                    <a:srgbClr val="000000"/>
                  </a:solidFill>
                  <a:latin typeface="ＭＳ ゴシック" panose="020B0609070205080204" pitchFamily="49" charset="-128"/>
                  <a:ea typeface="ＭＳ ゴシック" panose="020B0609070205080204" pitchFamily="49" charset="-128"/>
                </a:rPr>
                <a:t>／</a:t>
              </a:r>
              <a:r>
                <a:rPr lang="en-US" altLang="ja-JP" sz="800" b="1">
                  <a:solidFill>
                    <a:srgbClr val="000000"/>
                  </a:solidFill>
                  <a:latin typeface="ＭＳ ゴシック" panose="020B0609070205080204" pitchFamily="49" charset="-128"/>
                  <a:ea typeface="ＭＳ ゴシック" panose="020B0609070205080204" pitchFamily="49" charset="-128"/>
                </a:rPr>
                <a:t>15</a:t>
              </a:r>
              <a:endParaRPr lang="en-US" altLang="ja-JP"/>
            </a:p>
          </p:txBody>
        </p:sp>
        <p:sp>
          <p:nvSpPr>
            <p:cNvPr id="76468" name="Rectangle 692"/>
            <p:cNvSpPr>
              <a:spLocks noChangeArrowheads="1"/>
            </p:cNvSpPr>
            <p:nvPr/>
          </p:nvSpPr>
          <p:spPr bwMode="auto">
            <a:xfrm>
              <a:off x="4076" y="2974"/>
              <a:ext cx="20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query</a:t>
              </a:r>
              <a:endParaRPr lang="en-US" altLang="ja-JP"/>
            </a:p>
          </p:txBody>
        </p:sp>
        <p:sp>
          <p:nvSpPr>
            <p:cNvPr id="76469" name="Rectangle 693"/>
            <p:cNvSpPr>
              <a:spLocks noChangeArrowheads="1"/>
            </p:cNvSpPr>
            <p:nvPr/>
          </p:nvSpPr>
          <p:spPr bwMode="auto">
            <a:xfrm>
              <a:off x="4116" y="3051"/>
              <a:ext cx="12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(7)</a:t>
              </a:r>
              <a:endParaRPr lang="en-US" altLang="ja-JP"/>
            </a:p>
          </p:txBody>
        </p:sp>
        <p:sp>
          <p:nvSpPr>
            <p:cNvPr id="76470" name="Freeform 694"/>
            <p:cNvSpPr>
              <a:spLocks/>
            </p:cNvSpPr>
            <p:nvPr/>
          </p:nvSpPr>
          <p:spPr bwMode="auto">
            <a:xfrm>
              <a:off x="4307" y="2794"/>
              <a:ext cx="111" cy="515"/>
            </a:xfrm>
            <a:custGeom>
              <a:avLst/>
              <a:gdLst>
                <a:gd name="T0" fmla="*/ 0 w 111"/>
                <a:gd name="T1" fmla="*/ 257 h 515"/>
                <a:gd name="T2" fmla="*/ 74 w 111"/>
                <a:gd name="T3" fmla="*/ 0 h 515"/>
                <a:gd name="T4" fmla="*/ 74 w 111"/>
                <a:gd name="T5" fmla="*/ 37 h 515"/>
                <a:gd name="T6" fmla="*/ 111 w 111"/>
                <a:gd name="T7" fmla="*/ 37 h 515"/>
                <a:gd name="T8" fmla="*/ 111 w 111"/>
                <a:gd name="T9" fmla="*/ 478 h 515"/>
                <a:gd name="T10" fmla="*/ 74 w 111"/>
                <a:gd name="T11" fmla="*/ 478 h 515"/>
                <a:gd name="T12" fmla="*/ 74 w 111"/>
                <a:gd name="T13" fmla="*/ 515 h 515"/>
                <a:gd name="T14" fmla="*/ 0 w 111"/>
                <a:gd name="T15" fmla="*/ 257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 h="515">
                  <a:moveTo>
                    <a:pt x="0" y="257"/>
                  </a:moveTo>
                  <a:lnTo>
                    <a:pt x="74" y="0"/>
                  </a:lnTo>
                  <a:lnTo>
                    <a:pt x="74" y="37"/>
                  </a:lnTo>
                  <a:lnTo>
                    <a:pt x="111" y="37"/>
                  </a:lnTo>
                  <a:lnTo>
                    <a:pt x="111" y="478"/>
                  </a:lnTo>
                  <a:lnTo>
                    <a:pt x="74" y="478"/>
                  </a:lnTo>
                  <a:lnTo>
                    <a:pt x="74" y="515"/>
                  </a:lnTo>
                  <a:lnTo>
                    <a:pt x="0" y="257"/>
                  </a:lnTo>
                  <a:close/>
                </a:path>
              </a:pathLst>
            </a:custGeom>
            <a:noFill/>
            <a:ln w="635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ja-JP" altLang="en-US"/>
            </a:p>
          </p:txBody>
        </p:sp>
        <p:sp>
          <p:nvSpPr>
            <p:cNvPr id="76471" name="Line 695"/>
            <p:cNvSpPr>
              <a:spLocks noChangeShapeType="1"/>
            </p:cNvSpPr>
            <p:nvPr/>
          </p:nvSpPr>
          <p:spPr bwMode="auto">
            <a:xfrm>
              <a:off x="4418" y="297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72" name="Line 696"/>
            <p:cNvSpPr>
              <a:spLocks noChangeShapeType="1"/>
            </p:cNvSpPr>
            <p:nvPr/>
          </p:nvSpPr>
          <p:spPr bwMode="auto">
            <a:xfrm>
              <a:off x="4454" y="2978"/>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73" name="Line 697"/>
            <p:cNvSpPr>
              <a:spLocks noChangeShapeType="1"/>
            </p:cNvSpPr>
            <p:nvPr/>
          </p:nvSpPr>
          <p:spPr bwMode="auto">
            <a:xfrm>
              <a:off x="4491" y="297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74" name="Line 698"/>
            <p:cNvSpPr>
              <a:spLocks noChangeShapeType="1"/>
            </p:cNvSpPr>
            <p:nvPr/>
          </p:nvSpPr>
          <p:spPr bwMode="auto">
            <a:xfrm>
              <a:off x="4528" y="297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75" name="Line 699"/>
            <p:cNvSpPr>
              <a:spLocks noChangeShapeType="1"/>
            </p:cNvSpPr>
            <p:nvPr/>
          </p:nvSpPr>
          <p:spPr bwMode="auto">
            <a:xfrm>
              <a:off x="4564" y="2978"/>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76" name="Line 700"/>
            <p:cNvSpPr>
              <a:spLocks noChangeShapeType="1"/>
            </p:cNvSpPr>
            <p:nvPr/>
          </p:nvSpPr>
          <p:spPr bwMode="auto">
            <a:xfrm>
              <a:off x="4601" y="2978"/>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77" name="Line 701"/>
            <p:cNvSpPr>
              <a:spLocks noChangeShapeType="1"/>
            </p:cNvSpPr>
            <p:nvPr/>
          </p:nvSpPr>
          <p:spPr bwMode="auto">
            <a:xfrm>
              <a:off x="4638" y="297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78" name="Line 702"/>
            <p:cNvSpPr>
              <a:spLocks noChangeShapeType="1"/>
            </p:cNvSpPr>
            <p:nvPr/>
          </p:nvSpPr>
          <p:spPr bwMode="auto">
            <a:xfrm>
              <a:off x="4675" y="297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79" name="Line 703"/>
            <p:cNvSpPr>
              <a:spLocks noChangeShapeType="1"/>
            </p:cNvSpPr>
            <p:nvPr/>
          </p:nvSpPr>
          <p:spPr bwMode="auto">
            <a:xfrm>
              <a:off x="4711" y="2978"/>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80" name="Line 704"/>
            <p:cNvSpPr>
              <a:spLocks noChangeShapeType="1"/>
            </p:cNvSpPr>
            <p:nvPr/>
          </p:nvSpPr>
          <p:spPr bwMode="auto">
            <a:xfrm>
              <a:off x="4748" y="297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81" name="Line 705"/>
            <p:cNvSpPr>
              <a:spLocks noChangeShapeType="1"/>
            </p:cNvSpPr>
            <p:nvPr/>
          </p:nvSpPr>
          <p:spPr bwMode="auto">
            <a:xfrm>
              <a:off x="4785" y="297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82" name="Line 706"/>
            <p:cNvSpPr>
              <a:spLocks noChangeShapeType="1"/>
            </p:cNvSpPr>
            <p:nvPr/>
          </p:nvSpPr>
          <p:spPr bwMode="auto">
            <a:xfrm>
              <a:off x="4822" y="297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83" name="Line 707"/>
            <p:cNvSpPr>
              <a:spLocks noChangeShapeType="1"/>
            </p:cNvSpPr>
            <p:nvPr/>
          </p:nvSpPr>
          <p:spPr bwMode="auto">
            <a:xfrm>
              <a:off x="4858" y="2978"/>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84" name="Line 708"/>
            <p:cNvSpPr>
              <a:spLocks noChangeShapeType="1"/>
            </p:cNvSpPr>
            <p:nvPr/>
          </p:nvSpPr>
          <p:spPr bwMode="auto">
            <a:xfrm>
              <a:off x="4895" y="2978"/>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85" name="Line 709"/>
            <p:cNvSpPr>
              <a:spLocks noChangeShapeType="1"/>
            </p:cNvSpPr>
            <p:nvPr/>
          </p:nvSpPr>
          <p:spPr bwMode="auto">
            <a:xfrm>
              <a:off x="4932" y="297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86" name="Line 710"/>
            <p:cNvSpPr>
              <a:spLocks noChangeShapeType="1"/>
            </p:cNvSpPr>
            <p:nvPr/>
          </p:nvSpPr>
          <p:spPr bwMode="auto">
            <a:xfrm>
              <a:off x="4932" y="301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87" name="Line 711"/>
            <p:cNvSpPr>
              <a:spLocks noChangeShapeType="1"/>
            </p:cNvSpPr>
            <p:nvPr/>
          </p:nvSpPr>
          <p:spPr bwMode="auto">
            <a:xfrm>
              <a:off x="4932" y="3051"/>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88" name="Line 712"/>
            <p:cNvSpPr>
              <a:spLocks noChangeShapeType="1"/>
            </p:cNvSpPr>
            <p:nvPr/>
          </p:nvSpPr>
          <p:spPr bwMode="auto">
            <a:xfrm>
              <a:off x="4932" y="3088"/>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89" name="Line 713"/>
            <p:cNvSpPr>
              <a:spLocks noChangeShapeType="1"/>
            </p:cNvSpPr>
            <p:nvPr/>
          </p:nvSpPr>
          <p:spPr bwMode="auto">
            <a:xfrm>
              <a:off x="4418" y="312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90" name="Line 714"/>
            <p:cNvSpPr>
              <a:spLocks noChangeShapeType="1"/>
            </p:cNvSpPr>
            <p:nvPr/>
          </p:nvSpPr>
          <p:spPr bwMode="auto">
            <a:xfrm>
              <a:off x="4454" y="3125"/>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91" name="Line 715"/>
            <p:cNvSpPr>
              <a:spLocks noChangeShapeType="1"/>
            </p:cNvSpPr>
            <p:nvPr/>
          </p:nvSpPr>
          <p:spPr bwMode="auto">
            <a:xfrm>
              <a:off x="4491" y="312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92" name="Line 716"/>
            <p:cNvSpPr>
              <a:spLocks noChangeShapeType="1"/>
            </p:cNvSpPr>
            <p:nvPr/>
          </p:nvSpPr>
          <p:spPr bwMode="auto">
            <a:xfrm>
              <a:off x="4528" y="312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93" name="Line 717"/>
            <p:cNvSpPr>
              <a:spLocks noChangeShapeType="1"/>
            </p:cNvSpPr>
            <p:nvPr/>
          </p:nvSpPr>
          <p:spPr bwMode="auto">
            <a:xfrm>
              <a:off x="4564" y="3125"/>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94" name="Line 718"/>
            <p:cNvSpPr>
              <a:spLocks noChangeShapeType="1"/>
            </p:cNvSpPr>
            <p:nvPr/>
          </p:nvSpPr>
          <p:spPr bwMode="auto">
            <a:xfrm>
              <a:off x="4601" y="3125"/>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95" name="Line 719"/>
            <p:cNvSpPr>
              <a:spLocks noChangeShapeType="1"/>
            </p:cNvSpPr>
            <p:nvPr/>
          </p:nvSpPr>
          <p:spPr bwMode="auto">
            <a:xfrm>
              <a:off x="4638" y="312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96" name="Line 720"/>
            <p:cNvSpPr>
              <a:spLocks noChangeShapeType="1"/>
            </p:cNvSpPr>
            <p:nvPr/>
          </p:nvSpPr>
          <p:spPr bwMode="auto">
            <a:xfrm>
              <a:off x="4675" y="312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97" name="Line 721"/>
            <p:cNvSpPr>
              <a:spLocks noChangeShapeType="1"/>
            </p:cNvSpPr>
            <p:nvPr/>
          </p:nvSpPr>
          <p:spPr bwMode="auto">
            <a:xfrm>
              <a:off x="4711" y="3125"/>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98" name="Line 722"/>
            <p:cNvSpPr>
              <a:spLocks noChangeShapeType="1"/>
            </p:cNvSpPr>
            <p:nvPr/>
          </p:nvSpPr>
          <p:spPr bwMode="auto">
            <a:xfrm>
              <a:off x="4748" y="312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499" name="Line 723"/>
            <p:cNvSpPr>
              <a:spLocks noChangeShapeType="1"/>
            </p:cNvSpPr>
            <p:nvPr/>
          </p:nvSpPr>
          <p:spPr bwMode="auto">
            <a:xfrm>
              <a:off x="4785" y="312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00" name="Line 724"/>
            <p:cNvSpPr>
              <a:spLocks noChangeShapeType="1"/>
            </p:cNvSpPr>
            <p:nvPr/>
          </p:nvSpPr>
          <p:spPr bwMode="auto">
            <a:xfrm>
              <a:off x="4822" y="312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01" name="Line 725"/>
            <p:cNvSpPr>
              <a:spLocks noChangeShapeType="1"/>
            </p:cNvSpPr>
            <p:nvPr/>
          </p:nvSpPr>
          <p:spPr bwMode="auto">
            <a:xfrm>
              <a:off x="4858" y="3125"/>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02" name="Line 726"/>
            <p:cNvSpPr>
              <a:spLocks noChangeShapeType="1"/>
            </p:cNvSpPr>
            <p:nvPr/>
          </p:nvSpPr>
          <p:spPr bwMode="auto">
            <a:xfrm>
              <a:off x="4895" y="3125"/>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03" name="Line 727"/>
            <p:cNvSpPr>
              <a:spLocks noChangeShapeType="1"/>
            </p:cNvSpPr>
            <p:nvPr/>
          </p:nvSpPr>
          <p:spPr bwMode="auto">
            <a:xfrm>
              <a:off x="4418" y="297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04" name="Line 728"/>
            <p:cNvSpPr>
              <a:spLocks noChangeShapeType="1"/>
            </p:cNvSpPr>
            <p:nvPr/>
          </p:nvSpPr>
          <p:spPr bwMode="auto">
            <a:xfrm>
              <a:off x="4418" y="301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05" name="Line 729"/>
            <p:cNvSpPr>
              <a:spLocks noChangeShapeType="1"/>
            </p:cNvSpPr>
            <p:nvPr/>
          </p:nvSpPr>
          <p:spPr bwMode="auto">
            <a:xfrm>
              <a:off x="4418" y="3051"/>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06" name="Line 730"/>
            <p:cNvSpPr>
              <a:spLocks noChangeShapeType="1"/>
            </p:cNvSpPr>
            <p:nvPr/>
          </p:nvSpPr>
          <p:spPr bwMode="auto">
            <a:xfrm>
              <a:off x="4418" y="3088"/>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07" name="Rectangle 731"/>
            <p:cNvSpPr>
              <a:spLocks noChangeArrowheads="1"/>
            </p:cNvSpPr>
            <p:nvPr/>
          </p:nvSpPr>
          <p:spPr bwMode="auto">
            <a:xfrm>
              <a:off x="4361" y="2994"/>
              <a:ext cx="504"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claim to restitute</a:t>
              </a:r>
              <a:endParaRPr lang="en-US" altLang="ja-JP"/>
            </a:p>
          </p:txBody>
        </p:sp>
        <p:sp>
          <p:nvSpPr>
            <p:cNvPr id="76508" name="Rectangle 732"/>
            <p:cNvSpPr>
              <a:spLocks noChangeArrowheads="1"/>
            </p:cNvSpPr>
            <p:nvPr/>
          </p:nvSpPr>
          <p:spPr bwMode="auto">
            <a:xfrm>
              <a:off x="4427" y="3051"/>
              <a:ext cx="392"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A the machiner</a:t>
              </a:r>
              <a:endParaRPr lang="en-US" altLang="ja-JP"/>
            </a:p>
          </p:txBody>
        </p:sp>
        <p:sp>
          <p:nvSpPr>
            <p:cNvPr id="76509" name="Line 733"/>
            <p:cNvSpPr>
              <a:spLocks noChangeShapeType="1"/>
            </p:cNvSpPr>
            <p:nvPr/>
          </p:nvSpPr>
          <p:spPr bwMode="auto">
            <a:xfrm>
              <a:off x="4932" y="312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10" name="Line 734"/>
            <p:cNvSpPr>
              <a:spLocks noChangeShapeType="1"/>
            </p:cNvSpPr>
            <p:nvPr/>
          </p:nvSpPr>
          <p:spPr bwMode="auto">
            <a:xfrm>
              <a:off x="4969" y="312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11" name="Line 735"/>
            <p:cNvSpPr>
              <a:spLocks noChangeShapeType="1"/>
            </p:cNvSpPr>
            <p:nvPr/>
          </p:nvSpPr>
          <p:spPr bwMode="auto">
            <a:xfrm>
              <a:off x="5005" y="3125"/>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12" name="Line 736"/>
            <p:cNvSpPr>
              <a:spLocks noChangeShapeType="1"/>
            </p:cNvSpPr>
            <p:nvPr/>
          </p:nvSpPr>
          <p:spPr bwMode="auto">
            <a:xfrm>
              <a:off x="5042" y="312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13" name="Line 737"/>
            <p:cNvSpPr>
              <a:spLocks noChangeShapeType="1"/>
            </p:cNvSpPr>
            <p:nvPr/>
          </p:nvSpPr>
          <p:spPr bwMode="auto">
            <a:xfrm>
              <a:off x="5079" y="312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14" name="Line 738"/>
            <p:cNvSpPr>
              <a:spLocks noChangeShapeType="1"/>
            </p:cNvSpPr>
            <p:nvPr/>
          </p:nvSpPr>
          <p:spPr bwMode="auto">
            <a:xfrm>
              <a:off x="5115" y="3125"/>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15" name="Line 739"/>
            <p:cNvSpPr>
              <a:spLocks noChangeShapeType="1"/>
            </p:cNvSpPr>
            <p:nvPr/>
          </p:nvSpPr>
          <p:spPr bwMode="auto">
            <a:xfrm>
              <a:off x="5152" y="3125"/>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16" name="Line 740"/>
            <p:cNvSpPr>
              <a:spLocks noChangeShapeType="1"/>
            </p:cNvSpPr>
            <p:nvPr/>
          </p:nvSpPr>
          <p:spPr bwMode="auto">
            <a:xfrm>
              <a:off x="5189" y="312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17" name="Line 741"/>
            <p:cNvSpPr>
              <a:spLocks noChangeShapeType="1"/>
            </p:cNvSpPr>
            <p:nvPr/>
          </p:nvSpPr>
          <p:spPr bwMode="auto">
            <a:xfrm>
              <a:off x="5226" y="312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18" name="Line 742"/>
            <p:cNvSpPr>
              <a:spLocks noChangeShapeType="1"/>
            </p:cNvSpPr>
            <p:nvPr/>
          </p:nvSpPr>
          <p:spPr bwMode="auto">
            <a:xfrm>
              <a:off x="5262" y="3125"/>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19" name="Line 743"/>
            <p:cNvSpPr>
              <a:spLocks noChangeShapeType="1"/>
            </p:cNvSpPr>
            <p:nvPr/>
          </p:nvSpPr>
          <p:spPr bwMode="auto">
            <a:xfrm>
              <a:off x="5299" y="312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20" name="Line 744"/>
            <p:cNvSpPr>
              <a:spLocks noChangeShapeType="1"/>
            </p:cNvSpPr>
            <p:nvPr/>
          </p:nvSpPr>
          <p:spPr bwMode="auto">
            <a:xfrm>
              <a:off x="5336" y="312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21" name="Line 745"/>
            <p:cNvSpPr>
              <a:spLocks noChangeShapeType="1"/>
            </p:cNvSpPr>
            <p:nvPr/>
          </p:nvSpPr>
          <p:spPr bwMode="auto">
            <a:xfrm>
              <a:off x="5373" y="3125"/>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22" name="Line 746"/>
            <p:cNvSpPr>
              <a:spLocks noChangeShapeType="1"/>
            </p:cNvSpPr>
            <p:nvPr/>
          </p:nvSpPr>
          <p:spPr bwMode="auto">
            <a:xfrm>
              <a:off x="5409" y="3125"/>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23" name="Line 747"/>
            <p:cNvSpPr>
              <a:spLocks noChangeShapeType="1"/>
            </p:cNvSpPr>
            <p:nvPr/>
          </p:nvSpPr>
          <p:spPr bwMode="auto">
            <a:xfrm>
              <a:off x="5446" y="312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24" name="Line 748"/>
            <p:cNvSpPr>
              <a:spLocks noChangeShapeType="1"/>
            </p:cNvSpPr>
            <p:nvPr/>
          </p:nvSpPr>
          <p:spPr bwMode="auto">
            <a:xfrm>
              <a:off x="5446" y="316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25" name="Line 749"/>
            <p:cNvSpPr>
              <a:spLocks noChangeShapeType="1"/>
            </p:cNvSpPr>
            <p:nvPr/>
          </p:nvSpPr>
          <p:spPr bwMode="auto">
            <a:xfrm>
              <a:off x="5446" y="3198"/>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26" name="Line 750"/>
            <p:cNvSpPr>
              <a:spLocks noChangeShapeType="1"/>
            </p:cNvSpPr>
            <p:nvPr/>
          </p:nvSpPr>
          <p:spPr bwMode="auto">
            <a:xfrm>
              <a:off x="5446" y="3235"/>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27" name="Line 751"/>
            <p:cNvSpPr>
              <a:spLocks noChangeShapeType="1"/>
            </p:cNvSpPr>
            <p:nvPr/>
          </p:nvSpPr>
          <p:spPr bwMode="auto">
            <a:xfrm>
              <a:off x="4932" y="3272"/>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28" name="Line 752"/>
            <p:cNvSpPr>
              <a:spLocks noChangeShapeType="1"/>
            </p:cNvSpPr>
            <p:nvPr/>
          </p:nvSpPr>
          <p:spPr bwMode="auto">
            <a:xfrm>
              <a:off x="4969" y="3272"/>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29" name="Line 753"/>
            <p:cNvSpPr>
              <a:spLocks noChangeShapeType="1"/>
            </p:cNvSpPr>
            <p:nvPr/>
          </p:nvSpPr>
          <p:spPr bwMode="auto">
            <a:xfrm>
              <a:off x="5005" y="3272"/>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30" name="Line 754"/>
            <p:cNvSpPr>
              <a:spLocks noChangeShapeType="1"/>
            </p:cNvSpPr>
            <p:nvPr/>
          </p:nvSpPr>
          <p:spPr bwMode="auto">
            <a:xfrm>
              <a:off x="5042" y="3272"/>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31" name="Line 755"/>
            <p:cNvSpPr>
              <a:spLocks noChangeShapeType="1"/>
            </p:cNvSpPr>
            <p:nvPr/>
          </p:nvSpPr>
          <p:spPr bwMode="auto">
            <a:xfrm>
              <a:off x="5079" y="3272"/>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32" name="Line 756"/>
            <p:cNvSpPr>
              <a:spLocks noChangeShapeType="1"/>
            </p:cNvSpPr>
            <p:nvPr/>
          </p:nvSpPr>
          <p:spPr bwMode="auto">
            <a:xfrm>
              <a:off x="5115" y="3272"/>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33" name="Line 757"/>
            <p:cNvSpPr>
              <a:spLocks noChangeShapeType="1"/>
            </p:cNvSpPr>
            <p:nvPr/>
          </p:nvSpPr>
          <p:spPr bwMode="auto">
            <a:xfrm>
              <a:off x="5152" y="3272"/>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34" name="Line 758"/>
            <p:cNvSpPr>
              <a:spLocks noChangeShapeType="1"/>
            </p:cNvSpPr>
            <p:nvPr/>
          </p:nvSpPr>
          <p:spPr bwMode="auto">
            <a:xfrm>
              <a:off x="5189" y="3272"/>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35" name="Line 759"/>
            <p:cNvSpPr>
              <a:spLocks noChangeShapeType="1"/>
            </p:cNvSpPr>
            <p:nvPr/>
          </p:nvSpPr>
          <p:spPr bwMode="auto">
            <a:xfrm>
              <a:off x="5226" y="3272"/>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36" name="Line 760"/>
            <p:cNvSpPr>
              <a:spLocks noChangeShapeType="1"/>
            </p:cNvSpPr>
            <p:nvPr/>
          </p:nvSpPr>
          <p:spPr bwMode="auto">
            <a:xfrm>
              <a:off x="5262" y="3272"/>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37" name="Line 761"/>
            <p:cNvSpPr>
              <a:spLocks noChangeShapeType="1"/>
            </p:cNvSpPr>
            <p:nvPr/>
          </p:nvSpPr>
          <p:spPr bwMode="auto">
            <a:xfrm>
              <a:off x="5299" y="3272"/>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38" name="Line 762"/>
            <p:cNvSpPr>
              <a:spLocks noChangeShapeType="1"/>
            </p:cNvSpPr>
            <p:nvPr/>
          </p:nvSpPr>
          <p:spPr bwMode="auto">
            <a:xfrm>
              <a:off x="5336" y="3272"/>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39" name="Line 763"/>
            <p:cNvSpPr>
              <a:spLocks noChangeShapeType="1"/>
            </p:cNvSpPr>
            <p:nvPr/>
          </p:nvSpPr>
          <p:spPr bwMode="auto">
            <a:xfrm>
              <a:off x="5373" y="3272"/>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40" name="Line 764"/>
            <p:cNvSpPr>
              <a:spLocks noChangeShapeType="1"/>
            </p:cNvSpPr>
            <p:nvPr/>
          </p:nvSpPr>
          <p:spPr bwMode="auto">
            <a:xfrm>
              <a:off x="5409" y="3272"/>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41" name="Line 765"/>
            <p:cNvSpPr>
              <a:spLocks noChangeShapeType="1"/>
            </p:cNvSpPr>
            <p:nvPr/>
          </p:nvSpPr>
          <p:spPr bwMode="auto">
            <a:xfrm>
              <a:off x="4932" y="312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42" name="Line 766"/>
            <p:cNvSpPr>
              <a:spLocks noChangeShapeType="1"/>
            </p:cNvSpPr>
            <p:nvPr/>
          </p:nvSpPr>
          <p:spPr bwMode="auto">
            <a:xfrm>
              <a:off x="4932" y="316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43" name="Line 767"/>
            <p:cNvSpPr>
              <a:spLocks noChangeShapeType="1"/>
            </p:cNvSpPr>
            <p:nvPr/>
          </p:nvSpPr>
          <p:spPr bwMode="auto">
            <a:xfrm>
              <a:off x="4932" y="3198"/>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44" name="Line 768"/>
            <p:cNvSpPr>
              <a:spLocks noChangeShapeType="1"/>
            </p:cNvSpPr>
            <p:nvPr/>
          </p:nvSpPr>
          <p:spPr bwMode="auto">
            <a:xfrm>
              <a:off x="4932" y="3235"/>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45" name="Rectangle 769"/>
            <p:cNvSpPr>
              <a:spLocks noChangeArrowheads="1"/>
            </p:cNvSpPr>
            <p:nvPr/>
          </p:nvSpPr>
          <p:spPr bwMode="auto">
            <a:xfrm>
              <a:off x="4941" y="3141"/>
              <a:ext cx="392"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right to claim</a:t>
              </a:r>
              <a:endParaRPr lang="en-US" altLang="ja-JP"/>
            </a:p>
          </p:txBody>
        </p:sp>
        <p:sp>
          <p:nvSpPr>
            <p:cNvPr id="76546" name="Rectangle 770"/>
            <p:cNvSpPr>
              <a:spLocks noChangeArrowheads="1"/>
            </p:cNvSpPr>
            <p:nvPr/>
          </p:nvSpPr>
          <p:spPr bwMode="auto">
            <a:xfrm>
              <a:off x="5057" y="3198"/>
              <a:ext cx="196"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 damage</a:t>
              </a:r>
              <a:endParaRPr lang="en-US" altLang="ja-JP"/>
            </a:p>
          </p:txBody>
        </p:sp>
        <p:sp>
          <p:nvSpPr>
            <p:cNvPr id="76547" name="Line 771"/>
            <p:cNvSpPr>
              <a:spLocks noChangeShapeType="1"/>
            </p:cNvSpPr>
            <p:nvPr/>
          </p:nvSpPr>
          <p:spPr bwMode="auto">
            <a:xfrm>
              <a:off x="4932" y="283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48" name="Line 772"/>
            <p:cNvSpPr>
              <a:spLocks noChangeShapeType="1"/>
            </p:cNvSpPr>
            <p:nvPr/>
          </p:nvSpPr>
          <p:spPr bwMode="auto">
            <a:xfrm>
              <a:off x="4969" y="283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49" name="Line 773"/>
            <p:cNvSpPr>
              <a:spLocks noChangeShapeType="1"/>
            </p:cNvSpPr>
            <p:nvPr/>
          </p:nvSpPr>
          <p:spPr bwMode="auto">
            <a:xfrm>
              <a:off x="5005" y="2831"/>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50" name="Line 774"/>
            <p:cNvSpPr>
              <a:spLocks noChangeShapeType="1"/>
            </p:cNvSpPr>
            <p:nvPr/>
          </p:nvSpPr>
          <p:spPr bwMode="auto">
            <a:xfrm>
              <a:off x="5042" y="283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51" name="Line 775"/>
            <p:cNvSpPr>
              <a:spLocks noChangeShapeType="1"/>
            </p:cNvSpPr>
            <p:nvPr/>
          </p:nvSpPr>
          <p:spPr bwMode="auto">
            <a:xfrm>
              <a:off x="5079" y="283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52" name="Line 776"/>
            <p:cNvSpPr>
              <a:spLocks noChangeShapeType="1"/>
            </p:cNvSpPr>
            <p:nvPr/>
          </p:nvSpPr>
          <p:spPr bwMode="auto">
            <a:xfrm>
              <a:off x="5115" y="2831"/>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53" name="Line 777"/>
            <p:cNvSpPr>
              <a:spLocks noChangeShapeType="1"/>
            </p:cNvSpPr>
            <p:nvPr/>
          </p:nvSpPr>
          <p:spPr bwMode="auto">
            <a:xfrm>
              <a:off x="5152" y="2831"/>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54" name="Line 778"/>
            <p:cNvSpPr>
              <a:spLocks noChangeShapeType="1"/>
            </p:cNvSpPr>
            <p:nvPr/>
          </p:nvSpPr>
          <p:spPr bwMode="auto">
            <a:xfrm>
              <a:off x="5189" y="283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55" name="Line 779"/>
            <p:cNvSpPr>
              <a:spLocks noChangeShapeType="1"/>
            </p:cNvSpPr>
            <p:nvPr/>
          </p:nvSpPr>
          <p:spPr bwMode="auto">
            <a:xfrm>
              <a:off x="5226" y="283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56" name="Line 780"/>
            <p:cNvSpPr>
              <a:spLocks noChangeShapeType="1"/>
            </p:cNvSpPr>
            <p:nvPr/>
          </p:nvSpPr>
          <p:spPr bwMode="auto">
            <a:xfrm>
              <a:off x="5262" y="2831"/>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57" name="Line 781"/>
            <p:cNvSpPr>
              <a:spLocks noChangeShapeType="1"/>
            </p:cNvSpPr>
            <p:nvPr/>
          </p:nvSpPr>
          <p:spPr bwMode="auto">
            <a:xfrm>
              <a:off x="5299" y="283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58" name="Line 782"/>
            <p:cNvSpPr>
              <a:spLocks noChangeShapeType="1"/>
            </p:cNvSpPr>
            <p:nvPr/>
          </p:nvSpPr>
          <p:spPr bwMode="auto">
            <a:xfrm>
              <a:off x="5336" y="283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59" name="Line 783"/>
            <p:cNvSpPr>
              <a:spLocks noChangeShapeType="1"/>
            </p:cNvSpPr>
            <p:nvPr/>
          </p:nvSpPr>
          <p:spPr bwMode="auto">
            <a:xfrm>
              <a:off x="5373" y="2831"/>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60" name="Line 784"/>
            <p:cNvSpPr>
              <a:spLocks noChangeShapeType="1"/>
            </p:cNvSpPr>
            <p:nvPr/>
          </p:nvSpPr>
          <p:spPr bwMode="auto">
            <a:xfrm>
              <a:off x="5409" y="2831"/>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61" name="Line 785"/>
            <p:cNvSpPr>
              <a:spLocks noChangeShapeType="1"/>
            </p:cNvSpPr>
            <p:nvPr/>
          </p:nvSpPr>
          <p:spPr bwMode="auto">
            <a:xfrm>
              <a:off x="5446" y="283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62" name="Line 786"/>
            <p:cNvSpPr>
              <a:spLocks noChangeShapeType="1"/>
            </p:cNvSpPr>
            <p:nvPr/>
          </p:nvSpPr>
          <p:spPr bwMode="auto">
            <a:xfrm>
              <a:off x="5446" y="286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63" name="Line 787"/>
            <p:cNvSpPr>
              <a:spLocks noChangeShapeType="1"/>
            </p:cNvSpPr>
            <p:nvPr/>
          </p:nvSpPr>
          <p:spPr bwMode="auto">
            <a:xfrm>
              <a:off x="5446" y="290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64" name="Line 788"/>
            <p:cNvSpPr>
              <a:spLocks noChangeShapeType="1"/>
            </p:cNvSpPr>
            <p:nvPr/>
          </p:nvSpPr>
          <p:spPr bwMode="auto">
            <a:xfrm>
              <a:off x="5446" y="2941"/>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65" name="Line 789"/>
            <p:cNvSpPr>
              <a:spLocks noChangeShapeType="1"/>
            </p:cNvSpPr>
            <p:nvPr/>
          </p:nvSpPr>
          <p:spPr bwMode="auto">
            <a:xfrm>
              <a:off x="4932" y="297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66" name="Line 790"/>
            <p:cNvSpPr>
              <a:spLocks noChangeShapeType="1"/>
            </p:cNvSpPr>
            <p:nvPr/>
          </p:nvSpPr>
          <p:spPr bwMode="auto">
            <a:xfrm>
              <a:off x="4969" y="297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67" name="Line 791"/>
            <p:cNvSpPr>
              <a:spLocks noChangeShapeType="1"/>
            </p:cNvSpPr>
            <p:nvPr/>
          </p:nvSpPr>
          <p:spPr bwMode="auto">
            <a:xfrm>
              <a:off x="5005" y="2978"/>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68" name="Line 792"/>
            <p:cNvSpPr>
              <a:spLocks noChangeShapeType="1"/>
            </p:cNvSpPr>
            <p:nvPr/>
          </p:nvSpPr>
          <p:spPr bwMode="auto">
            <a:xfrm>
              <a:off x="5042" y="297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69" name="Line 793"/>
            <p:cNvSpPr>
              <a:spLocks noChangeShapeType="1"/>
            </p:cNvSpPr>
            <p:nvPr/>
          </p:nvSpPr>
          <p:spPr bwMode="auto">
            <a:xfrm>
              <a:off x="5079" y="297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70" name="Line 794"/>
            <p:cNvSpPr>
              <a:spLocks noChangeShapeType="1"/>
            </p:cNvSpPr>
            <p:nvPr/>
          </p:nvSpPr>
          <p:spPr bwMode="auto">
            <a:xfrm>
              <a:off x="5115" y="2978"/>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71" name="Line 795"/>
            <p:cNvSpPr>
              <a:spLocks noChangeShapeType="1"/>
            </p:cNvSpPr>
            <p:nvPr/>
          </p:nvSpPr>
          <p:spPr bwMode="auto">
            <a:xfrm>
              <a:off x="5152" y="2978"/>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72" name="Line 796"/>
            <p:cNvSpPr>
              <a:spLocks noChangeShapeType="1"/>
            </p:cNvSpPr>
            <p:nvPr/>
          </p:nvSpPr>
          <p:spPr bwMode="auto">
            <a:xfrm>
              <a:off x="5189" y="297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73" name="Line 797"/>
            <p:cNvSpPr>
              <a:spLocks noChangeShapeType="1"/>
            </p:cNvSpPr>
            <p:nvPr/>
          </p:nvSpPr>
          <p:spPr bwMode="auto">
            <a:xfrm>
              <a:off x="5226" y="297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74" name="Line 798"/>
            <p:cNvSpPr>
              <a:spLocks noChangeShapeType="1"/>
            </p:cNvSpPr>
            <p:nvPr/>
          </p:nvSpPr>
          <p:spPr bwMode="auto">
            <a:xfrm>
              <a:off x="5262" y="2978"/>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75" name="Line 799"/>
            <p:cNvSpPr>
              <a:spLocks noChangeShapeType="1"/>
            </p:cNvSpPr>
            <p:nvPr/>
          </p:nvSpPr>
          <p:spPr bwMode="auto">
            <a:xfrm>
              <a:off x="5299" y="297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76" name="Line 800"/>
            <p:cNvSpPr>
              <a:spLocks noChangeShapeType="1"/>
            </p:cNvSpPr>
            <p:nvPr/>
          </p:nvSpPr>
          <p:spPr bwMode="auto">
            <a:xfrm>
              <a:off x="5336" y="297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77" name="Line 801"/>
            <p:cNvSpPr>
              <a:spLocks noChangeShapeType="1"/>
            </p:cNvSpPr>
            <p:nvPr/>
          </p:nvSpPr>
          <p:spPr bwMode="auto">
            <a:xfrm>
              <a:off x="5373" y="2978"/>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78" name="Line 802"/>
            <p:cNvSpPr>
              <a:spLocks noChangeShapeType="1"/>
            </p:cNvSpPr>
            <p:nvPr/>
          </p:nvSpPr>
          <p:spPr bwMode="auto">
            <a:xfrm>
              <a:off x="5409" y="2978"/>
              <a:ext cx="37"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79" name="Line 803"/>
            <p:cNvSpPr>
              <a:spLocks noChangeShapeType="1"/>
            </p:cNvSpPr>
            <p:nvPr/>
          </p:nvSpPr>
          <p:spPr bwMode="auto">
            <a:xfrm>
              <a:off x="4932" y="283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80" name="Line 804"/>
            <p:cNvSpPr>
              <a:spLocks noChangeShapeType="1"/>
            </p:cNvSpPr>
            <p:nvPr/>
          </p:nvSpPr>
          <p:spPr bwMode="auto">
            <a:xfrm>
              <a:off x="4932" y="286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81" name="Line 805"/>
            <p:cNvSpPr>
              <a:spLocks noChangeShapeType="1"/>
            </p:cNvSpPr>
            <p:nvPr/>
          </p:nvSpPr>
          <p:spPr bwMode="auto">
            <a:xfrm>
              <a:off x="4932" y="290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82" name="Line 806"/>
            <p:cNvSpPr>
              <a:spLocks noChangeShapeType="1"/>
            </p:cNvSpPr>
            <p:nvPr/>
          </p:nvSpPr>
          <p:spPr bwMode="auto">
            <a:xfrm>
              <a:off x="4932" y="2941"/>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583" name="Rectangle 807"/>
            <p:cNvSpPr>
              <a:spLocks noChangeArrowheads="1"/>
            </p:cNvSpPr>
            <p:nvPr/>
          </p:nvSpPr>
          <p:spPr bwMode="auto">
            <a:xfrm>
              <a:off x="4875" y="2848"/>
              <a:ext cx="504"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claim to restitute</a:t>
              </a:r>
              <a:endParaRPr lang="en-US" altLang="ja-JP"/>
            </a:p>
          </p:txBody>
        </p:sp>
        <p:sp>
          <p:nvSpPr>
            <p:cNvPr id="76584" name="Rectangle 808"/>
            <p:cNvSpPr>
              <a:spLocks noChangeArrowheads="1"/>
            </p:cNvSpPr>
            <p:nvPr/>
          </p:nvSpPr>
          <p:spPr bwMode="auto">
            <a:xfrm>
              <a:off x="4991" y="2904"/>
              <a:ext cx="308"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700">
                  <a:solidFill>
                    <a:srgbClr val="000000"/>
                  </a:solidFill>
                  <a:latin typeface="ＭＳ 明朝" panose="02020609040205080304" pitchFamily="17" charset="-128"/>
                  <a:ea typeface="ＭＳ 明朝" panose="02020609040205080304" pitchFamily="17" charset="-128"/>
                </a:rPr>
                <a:t>B the price</a:t>
              </a:r>
              <a:endParaRPr lang="en-US" altLang="ja-JP"/>
            </a:p>
          </p:txBody>
        </p:sp>
      </p:grpSp>
      <p:grpSp>
        <p:nvGrpSpPr>
          <p:cNvPr id="76786" name="Group 1010"/>
          <p:cNvGrpSpPr>
            <a:grpSpLocks/>
          </p:cNvGrpSpPr>
          <p:nvPr/>
        </p:nvGrpSpPr>
        <p:grpSpPr bwMode="auto">
          <a:xfrm>
            <a:off x="684213" y="1196975"/>
            <a:ext cx="7189787" cy="5089525"/>
            <a:chOff x="403" y="654"/>
            <a:chExt cx="4529" cy="3206"/>
          </a:xfrm>
        </p:grpSpPr>
        <p:sp>
          <p:nvSpPr>
            <p:cNvPr id="76586" name="Freeform 810"/>
            <p:cNvSpPr>
              <a:spLocks/>
            </p:cNvSpPr>
            <p:nvPr/>
          </p:nvSpPr>
          <p:spPr bwMode="auto">
            <a:xfrm>
              <a:off x="1222" y="3676"/>
              <a:ext cx="404" cy="147"/>
            </a:xfrm>
            <a:custGeom>
              <a:avLst/>
              <a:gdLst>
                <a:gd name="T0" fmla="*/ 0 w 404"/>
                <a:gd name="T1" fmla="*/ 0 h 147"/>
                <a:gd name="T2" fmla="*/ 293 w 404"/>
                <a:gd name="T3" fmla="*/ 0 h 147"/>
                <a:gd name="T4" fmla="*/ 404 w 404"/>
                <a:gd name="T5" fmla="*/ 73 h 147"/>
                <a:gd name="T6" fmla="*/ 293 w 404"/>
                <a:gd name="T7" fmla="*/ 147 h 147"/>
                <a:gd name="T8" fmla="*/ 0 w 404"/>
                <a:gd name="T9" fmla="*/ 147 h 147"/>
                <a:gd name="T10" fmla="*/ 0 w 404"/>
                <a:gd name="T11" fmla="*/ 0 h 147"/>
              </a:gdLst>
              <a:ahLst/>
              <a:cxnLst>
                <a:cxn ang="0">
                  <a:pos x="T0" y="T1"/>
                </a:cxn>
                <a:cxn ang="0">
                  <a:pos x="T2" y="T3"/>
                </a:cxn>
                <a:cxn ang="0">
                  <a:pos x="T4" y="T5"/>
                </a:cxn>
                <a:cxn ang="0">
                  <a:pos x="T6" y="T7"/>
                </a:cxn>
                <a:cxn ang="0">
                  <a:pos x="T8" y="T9"/>
                </a:cxn>
                <a:cxn ang="0">
                  <a:pos x="T10" y="T11"/>
                </a:cxn>
              </a:cxnLst>
              <a:rect l="0" t="0" r="r" b="b"/>
              <a:pathLst>
                <a:path w="404" h="147">
                  <a:moveTo>
                    <a:pt x="0" y="0"/>
                  </a:moveTo>
                  <a:lnTo>
                    <a:pt x="293" y="0"/>
                  </a:lnTo>
                  <a:lnTo>
                    <a:pt x="404" y="73"/>
                  </a:lnTo>
                  <a:lnTo>
                    <a:pt x="293" y="147"/>
                  </a:lnTo>
                  <a:lnTo>
                    <a:pt x="0" y="147"/>
                  </a:lnTo>
                  <a:lnTo>
                    <a:pt x="0" y="0"/>
                  </a:lnTo>
                  <a:close/>
                </a:path>
              </a:pathLst>
            </a:custGeom>
            <a:solidFill>
              <a:srgbClr val="FFFFFF"/>
            </a:solidFill>
            <a:ln w="6350">
              <a:solidFill>
                <a:srgbClr val="000000"/>
              </a:solidFill>
              <a:prstDash val="solid"/>
              <a:round/>
              <a:headEnd/>
              <a:tailEnd/>
            </a:ln>
          </p:spPr>
          <p:txBody>
            <a:bodyPr/>
            <a:lstStyle/>
            <a:p>
              <a:endParaRPr lang="ja-JP" altLang="en-US"/>
            </a:p>
          </p:txBody>
        </p:sp>
        <p:sp>
          <p:nvSpPr>
            <p:cNvPr id="76587" name="Rectangle 811"/>
            <p:cNvSpPr>
              <a:spLocks noChangeArrowheads="1"/>
            </p:cNvSpPr>
            <p:nvPr/>
          </p:nvSpPr>
          <p:spPr bwMode="auto">
            <a:xfrm>
              <a:off x="1248" y="3718"/>
              <a:ext cx="19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12</a:t>
              </a:r>
              <a:r>
                <a:rPr lang="ja-JP" altLang="en-US" sz="800" b="1">
                  <a:solidFill>
                    <a:srgbClr val="000000"/>
                  </a:solidFill>
                  <a:latin typeface="ＭＳ ゴシック" panose="020B0609070205080204" pitchFamily="49" charset="-128"/>
                  <a:ea typeface="ＭＳ ゴシック" panose="020B0609070205080204" pitchFamily="49" charset="-128"/>
                </a:rPr>
                <a:t>／</a:t>
              </a:r>
              <a:r>
                <a:rPr lang="en-US" altLang="ja-JP" sz="800" b="1">
                  <a:solidFill>
                    <a:srgbClr val="000000"/>
                  </a:solidFill>
                  <a:latin typeface="ＭＳ ゴシック" panose="020B0609070205080204" pitchFamily="49" charset="-128"/>
                  <a:ea typeface="ＭＳ ゴシック" panose="020B0609070205080204" pitchFamily="49" charset="-128"/>
                </a:rPr>
                <a:t>25</a:t>
              </a:r>
              <a:endParaRPr lang="en-US" altLang="ja-JP"/>
            </a:p>
          </p:txBody>
        </p:sp>
        <p:sp>
          <p:nvSpPr>
            <p:cNvPr id="76588" name="Freeform 812"/>
            <p:cNvSpPr>
              <a:spLocks/>
            </p:cNvSpPr>
            <p:nvPr/>
          </p:nvSpPr>
          <p:spPr bwMode="auto">
            <a:xfrm>
              <a:off x="4307" y="3639"/>
              <a:ext cx="111" cy="221"/>
            </a:xfrm>
            <a:custGeom>
              <a:avLst/>
              <a:gdLst>
                <a:gd name="T0" fmla="*/ 0 w 111"/>
                <a:gd name="T1" fmla="*/ 110 h 221"/>
                <a:gd name="T2" fmla="*/ 74 w 111"/>
                <a:gd name="T3" fmla="*/ 0 h 221"/>
                <a:gd name="T4" fmla="*/ 74 w 111"/>
                <a:gd name="T5" fmla="*/ 37 h 221"/>
                <a:gd name="T6" fmla="*/ 111 w 111"/>
                <a:gd name="T7" fmla="*/ 37 h 221"/>
                <a:gd name="T8" fmla="*/ 111 w 111"/>
                <a:gd name="T9" fmla="*/ 184 h 221"/>
                <a:gd name="T10" fmla="*/ 74 w 111"/>
                <a:gd name="T11" fmla="*/ 184 h 221"/>
                <a:gd name="T12" fmla="*/ 74 w 111"/>
                <a:gd name="T13" fmla="*/ 221 h 221"/>
                <a:gd name="T14" fmla="*/ 0 w 111"/>
                <a:gd name="T15" fmla="*/ 110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 h="221">
                  <a:moveTo>
                    <a:pt x="0" y="110"/>
                  </a:moveTo>
                  <a:lnTo>
                    <a:pt x="74" y="0"/>
                  </a:lnTo>
                  <a:lnTo>
                    <a:pt x="74" y="37"/>
                  </a:lnTo>
                  <a:lnTo>
                    <a:pt x="111" y="37"/>
                  </a:lnTo>
                  <a:lnTo>
                    <a:pt x="111" y="184"/>
                  </a:lnTo>
                  <a:lnTo>
                    <a:pt x="74" y="184"/>
                  </a:lnTo>
                  <a:lnTo>
                    <a:pt x="74" y="221"/>
                  </a:lnTo>
                  <a:lnTo>
                    <a:pt x="0" y="110"/>
                  </a:lnTo>
                  <a:close/>
                </a:path>
              </a:pathLst>
            </a:custGeom>
            <a:noFill/>
            <a:ln w="635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ja-JP" altLang="en-US"/>
            </a:p>
          </p:txBody>
        </p:sp>
        <p:sp>
          <p:nvSpPr>
            <p:cNvPr id="76589" name="Rectangle 813"/>
            <p:cNvSpPr>
              <a:spLocks noChangeArrowheads="1"/>
            </p:cNvSpPr>
            <p:nvPr/>
          </p:nvSpPr>
          <p:spPr bwMode="auto">
            <a:xfrm>
              <a:off x="4076" y="3415"/>
              <a:ext cx="20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query</a:t>
              </a:r>
              <a:endParaRPr lang="en-US" altLang="ja-JP"/>
            </a:p>
          </p:txBody>
        </p:sp>
        <p:sp>
          <p:nvSpPr>
            <p:cNvPr id="76590" name="Rectangle 814"/>
            <p:cNvSpPr>
              <a:spLocks noChangeArrowheads="1"/>
            </p:cNvSpPr>
            <p:nvPr/>
          </p:nvSpPr>
          <p:spPr bwMode="auto">
            <a:xfrm>
              <a:off x="4116" y="3492"/>
              <a:ext cx="12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(8)</a:t>
              </a:r>
              <a:endParaRPr lang="en-US" altLang="ja-JP"/>
            </a:p>
          </p:txBody>
        </p:sp>
        <p:sp>
          <p:nvSpPr>
            <p:cNvPr id="76591" name="Rectangle 815"/>
            <p:cNvSpPr>
              <a:spLocks noChangeArrowheads="1"/>
            </p:cNvSpPr>
            <p:nvPr/>
          </p:nvSpPr>
          <p:spPr bwMode="auto">
            <a:xfrm>
              <a:off x="4076" y="3672"/>
              <a:ext cx="20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query</a:t>
              </a:r>
              <a:endParaRPr lang="en-US" altLang="ja-JP"/>
            </a:p>
          </p:txBody>
        </p:sp>
        <p:sp>
          <p:nvSpPr>
            <p:cNvPr id="76592" name="Rectangle 816"/>
            <p:cNvSpPr>
              <a:spLocks noChangeArrowheads="1"/>
            </p:cNvSpPr>
            <p:nvPr/>
          </p:nvSpPr>
          <p:spPr bwMode="auto">
            <a:xfrm>
              <a:off x="4116" y="3749"/>
              <a:ext cx="12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(9)</a:t>
              </a:r>
              <a:endParaRPr lang="en-US" altLang="ja-JP"/>
            </a:p>
          </p:txBody>
        </p:sp>
        <p:sp>
          <p:nvSpPr>
            <p:cNvPr id="76593" name="Oval 817"/>
            <p:cNvSpPr>
              <a:spLocks noChangeArrowheads="1"/>
            </p:cNvSpPr>
            <p:nvPr/>
          </p:nvSpPr>
          <p:spPr bwMode="auto">
            <a:xfrm>
              <a:off x="1442" y="1325"/>
              <a:ext cx="367" cy="147"/>
            </a:xfrm>
            <a:prstGeom prst="ellipse">
              <a:avLst/>
            </a:prstGeom>
            <a:solidFill>
              <a:srgbClr val="FFFFFF"/>
            </a:solidFill>
            <a:ln w="6350">
              <a:solidFill>
                <a:srgbClr val="000000"/>
              </a:solidFill>
              <a:round/>
              <a:headEnd/>
              <a:tailEnd/>
            </a:ln>
          </p:spPr>
          <p:txBody>
            <a:bodyPr/>
            <a:lstStyle/>
            <a:p>
              <a:endParaRPr lang="ja-JP" altLang="en-US"/>
            </a:p>
          </p:txBody>
        </p:sp>
        <p:sp>
          <p:nvSpPr>
            <p:cNvPr id="76594" name="Rectangle 818"/>
            <p:cNvSpPr>
              <a:spLocks noChangeArrowheads="1"/>
            </p:cNvSpPr>
            <p:nvPr/>
          </p:nvSpPr>
          <p:spPr bwMode="auto">
            <a:xfrm>
              <a:off x="1507" y="1367"/>
              <a:ext cx="19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ja-JP" altLang="en-US" sz="800" b="1">
                  <a:solidFill>
                    <a:srgbClr val="000000"/>
                  </a:solidFill>
                  <a:latin typeface="ＭＳ ゴシック" panose="020B0609070205080204" pitchFamily="49" charset="-128"/>
                  <a:ea typeface="ＭＳ ゴシック" panose="020B0609070205080204" pitchFamily="49" charset="-128"/>
                </a:rPr>
                <a:t>９／１</a:t>
              </a:r>
              <a:endParaRPr lang="ja-JP" altLang="en-US"/>
            </a:p>
          </p:txBody>
        </p:sp>
        <p:sp>
          <p:nvSpPr>
            <p:cNvPr id="76595" name="Oval 819"/>
            <p:cNvSpPr>
              <a:spLocks noChangeArrowheads="1"/>
            </p:cNvSpPr>
            <p:nvPr/>
          </p:nvSpPr>
          <p:spPr bwMode="auto">
            <a:xfrm>
              <a:off x="1442" y="737"/>
              <a:ext cx="367" cy="147"/>
            </a:xfrm>
            <a:prstGeom prst="ellipse">
              <a:avLst/>
            </a:prstGeom>
            <a:solidFill>
              <a:srgbClr val="FFFFFF"/>
            </a:solidFill>
            <a:ln w="6350">
              <a:solidFill>
                <a:srgbClr val="000000"/>
              </a:solidFill>
              <a:round/>
              <a:headEnd/>
              <a:tailEnd/>
            </a:ln>
          </p:spPr>
          <p:txBody>
            <a:bodyPr/>
            <a:lstStyle/>
            <a:p>
              <a:endParaRPr lang="ja-JP" altLang="en-US"/>
            </a:p>
          </p:txBody>
        </p:sp>
        <p:sp>
          <p:nvSpPr>
            <p:cNvPr id="76596" name="Rectangle 820"/>
            <p:cNvSpPr>
              <a:spLocks noChangeArrowheads="1"/>
            </p:cNvSpPr>
            <p:nvPr/>
          </p:nvSpPr>
          <p:spPr bwMode="auto">
            <a:xfrm>
              <a:off x="1522" y="779"/>
              <a:ext cx="160"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8</a:t>
              </a:r>
              <a:r>
                <a:rPr lang="ja-JP" altLang="en-US" sz="800" b="1">
                  <a:solidFill>
                    <a:srgbClr val="000000"/>
                  </a:solidFill>
                  <a:latin typeface="ＭＳ ゴシック" panose="020B0609070205080204" pitchFamily="49" charset="-128"/>
                  <a:ea typeface="ＭＳ ゴシック" panose="020B0609070205080204" pitchFamily="49" charset="-128"/>
                </a:rPr>
                <a:t>／</a:t>
              </a:r>
              <a:r>
                <a:rPr lang="en-US" altLang="ja-JP" sz="800" b="1">
                  <a:solidFill>
                    <a:srgbClr val="000000"/>
                  </a:solidFill>
                  <a:latin typeface="ＭＳ ゴシック" panose="020B0609070205080204" pitchFamily="49" charset="-128"/>
                  <a:ea typeface="ＭＳ ゴシック" panose="020B0609070205080204" pitchFamily="49" charset="-128"/>
                </a:rPr>
                <a:t>10</a:t>
              </a:r>
              <a:endParaRPr lang="en-US" altLang="ja-JP"/>
            </a:p>
          </p:txBody>
        </p:sp>
        <p:sp>
          <p:nvSpPr>
            <p:cNvPr id="76597" name="Oval 821"/>
            <p:cNvSpPr>
              <a:spLocks noChangeArrowheads="1"/>
            </p:cNvSpPr>
            <p:nvPr/>
          </p:nvSpPr>
          <p:spPr bwMode="auto">
            <a:xfrm>
              <a:off x="1442" y="1325"/>
              <a:ext cx="367" cy="147"/>
            </a:xfrm>
            <a:prstGeom prst="ellipse">
              <a:avLst/>
            </a:prstGeom>
            <a:solidFill>
              <a:srgbClr val="FFFFFF"/>
            </a:solidFill>
            <a:ln w="6350">
              <a:solidFill>
                <a:srgbClr val="000000"/>
              </a:solidFill>
              <a:round/>
              <a:headEnd/>
              <a:tailEnd/>
            </a:ln>
          </p:spPr>
          <p:txBody>
            <a:bodyPr/>
            <a:lstStyle/>
            <a:p>
              <a:endParaRPr lang="ja-JP" altLang="en-US"/>
            </a:p>
          </p:txBody>
        </p:sp>
        <p:sp>
          <p:nvSpPr>
            <p:cNvPr id="76598" name="Rectangle 822"/>
            <p:cNvSpPr>
              <a:spLocks noChangeArrowheads="1"/>
            </p:cNvSpPr>
            <p:nvPr/>
          </p:nvSpPr>
          <p:spPr bwMode="auto">
            <a:xfrm>
              <a:off x="1507" y="1367"/>
              <a:ext cx="19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ja-JP" altLang="en-US" sz="800" b="1">
                  <a:solidFill>
                    <a:srgbClr val="000000"/>
                  </a:solidFill>
                  <a:latin typeface="ＭＳ ゴシック" panose="020B0609070205080204" pitchFamily="49" charset="-128"/>
                  <a:ea typeface="ＭＳ ゴシック" panose="020B0609070205080204" pitchFamily="49" charset="-128"/>
                </a:rPr>
                <a:t>９／１</a:t>
              </a:r>
              <a:endParaRPr lang="ja-JP" altLang="en-US"/>
            </a:p>
          </p:txBody>
        </p:sp>
        <p:sp>
          <p:nvSpPr>
            <p:cNvPr id="76599" name="Oval 823"/>
            <p:cNvSpPr>
              <a:spLocks noChangeArrowheads="1"/>
            </p:cNvSpPr>
            <p:nvPr/>
          </p:nvSpPr>
          <p:spPr bwMode="auto">
            <a:xfrm>
              <a:off x="1442" y="2170"/>
              <a:ext cx="367" cy="147"/>
            </a:xfrm>
            <a:prstGeom prst="ellipse">
              <a:avLst/>
            </a:prstGeom>
            <a:solidFill>
              <a:srgbClr val="FFFFFF"/>
            </a:solidFill>
            <a:ln w="6350">
              <a:solidFill>
                <a:srgbClr val="000000"/>
              </a:solidFill>
              <a:round/>
              <a:headEnd/>
              <a:tailEnd/>
            </a:ln>
          </p:spPr>
          <p:txBody>
            <a:bodyPr/>
            <a:lstStyle/>
            <a:p>
              <a:endParaRPr lang="ja-JP" altLang="en-US"/>
            </a:p>
          </p:txBody>
        </p:sp>
        <p:sp>
          <p:nvSpPr>
            <p:cNvPr id="76600" name="Rectangle 824"/>
            <p:cNvSpPr>
              <a:spLocks noChangeArrowheads="1"/>
            </p:cNvSpPr>
            <p:nvPr/>
          </p:nvSpPr>
          <p:spPr bwMode="auto">
            <a:xfrm>
              <a:off x="1506" y="2212"/>
              <a:ext cx="19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10</a:t>
              </a:r>
              <a:r>
                <a:rPr lang="ja-JP" altLang="en-US" sz="800" b="1">
                  <a:solidFill>
                    <a:srgbClr val="000000"/>
                  </a:solidFill>
                  <a:latin typeface="ＭＳ ゴシック" panose="020B0609070205080204" pitchFamily="49" charset="-128"/>
                  <a:ea typeface="ＭＳ ゴシック" panose="020B0609070205080204" pitchFamily="49" charset="-128"/>
                </a:rPr>
                <a:t>／１</a:t>
              </a:r>
              <a:endParaRPr lang="ja-JP" altLang="en-US"/>
            </a:p>
          </p:txBody>
        </p:sp>
        <p:sp>
          <p:nvSpPr>
            <p:cNvPr id="76601" name="Oval 825"/>
            <p:cNvSpPr>
              <a:spLocks noChangeArrowheads="1"/>
            </p:cNvSpPr>
            <p:nvPr/>
          </p:nvSpPr>
          <p:spPr bwMode="auto">
            <a:xfrm>
              <a:off x="1442" y="2684"/>
              <a:ext cx="367" cy="147"/>
            </a:xfrm>
            <a:prstGeom prst="ellipse">
              <a:avLst/>
            </a:prstGeom>
            <a:solidFill>
              <a:srgbClr val="FFFFFF"/>
            </a:solidFill>
            <a:ln w="6350">
              <a:solidFill>
                <a:srgbClr val="000000"/>
              </a:solidFill>
              <a:round/>
              <a:headEnd/>
              <a:tailEnd/>
            </a:ln>
          </p:spPr>
          <p:txBody>
            <a:bodyPr/>
            <a:lstStyle/>
            <a:p>
              <a:endParaRPr lang="ja-JP" altLang="en-US"/>
            </a:p>
          </p:txBody>
        </p:sp>
        <p:sp>
          <p:nvSpPr>
            <p:cNvPr id="76602" name="Rectangle 826"/>
            <p:cNvSpPr>
              <a:spLocks noChangeArrowheads="1"/>
            </p:cNvSpPr>
            <p:nvPr/>
          </p:nvSpPr>
          <p:spPr bwMode="auto">
            <a:xfrm>
              <a:off x="1505" y="2726"/>
              <a:ext cx="19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10</a:t>
              </a:r>
              <a:r>
                <a:rPr lang="ja-JP" altLang="en-US" sz="800" b="1">
                  <a:solidFill>
                    <a:srgbClr val="000000"/>
                  </a:solidFill>
                  <a:latin typeface="ＭＳ ゴシック" panose="020B0609070205080204" pitchFamily="49" charset="-128"/>
                  <a:ea typeface="ＭＳ ゴシック" panose="020B0609070205080204" pitchFamily="49" charset="-128"/>
                </a:rPr>
                <a:t>／</a:t>
              </a:r>
              <a:r>
                <a:rPr lang="en-US" altLang="ja-JP" sz="800" b="1">
                  <a:solidFill>
                    <a:srgbClr val="000000"/>
                  </a:solidFill>
                  <a:latin typeface="ＭＳ ゴシック" panose="020B0609070205080204" pitchFamily="49" charset="-128"/>
                  <a:ea typeface="ＭＳ ゴシック" panose="020B0609070205080204" pitchFamily="49" charset="-128"/>
                </a:rPr>
                <a:t>10</a:t>
              </a:r>
              <a:endParaRPr lang="en-US" altLang="ja-JP"/>
            </a:p>
          </p:txBody>
        </p:sp>
        <p:sp>
          <p:nvSpPr>
            <p:cNvPr id="76603" name="Oval 827"/>
            <p:cNvSpPr>
              <a:spLocks noChangeArrowheads="1"/>
            </p:cNvSpPr>
            <p:nvPr/>
          </p:nvSpPr>
          <p:spPr bwMode="auto">
            <a:xfrm>
              <a:off x="1442" y="3198"/>
              <a:ext cx="367" cy="147"/>
            </a:xfrm>
            <a:prstGeom prst="ellipse">
              <a:avLst/>
            </a:prstGeom>
            <a:solidFill>
              <a:srgbClr val="FFFFFF"/>
            </a:solidFill>
            <a:ln w="6350">
              <a:solidFill>
                <a:srgbClr val="000000"/>
              </a:solidFill>
              <a:round/>
              <a:headEnd/>
              <a:tailEnd/>
            </a:ln>
          </p:spPr>
          <p:txBody>
            <a:bodyPr/>
            <a:lstStyle/>
            <a:p>
              <a:endParaRPr lang="ja-JP" altLang="en-US"/>
            </a:p>
          </p:txBody>
        </p:sp>
        <p:sp>
          <p:nvSpPr>
            <p:cNvPr id="76604" name="Rectangle 828"/>
            <p:cNvSpPr>
              <a:spLocks noChangeArrowheads="1"/>
            </p:cNvSpPr>
            <p:nvPr/>
          </p:nvSpPr>
          <p:spPr bwMode="auto">
            <a:xfrm>
              <a:off x="1505" y="3241"/>
              <a:ext cx="19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12</a:t>
              </a:r>
              <a:r>
                <a:rPr lang="ja-JP" altLang="en-US" sz="800" b="1">
                  <a:solidFill>
                    <a:srgbClr val="000000"/>
                  </a:solidFill>
                  <a:latin typeface="ＭＳ ゴシック" panose="020B0609070205080204" pitchFamily="49" charset="-128"/>
                  <a:ea typeface="ＭＳ ゴシック" panose="020B0609070205080204" pitchFamily="49" charset="-128"/>
                </a:rPr>
                <a:t>／</a:t>
              </a:r>
              <a:r>
                <a:rPr lang="en-US" altLang="ja-JP" sz="800" b="1">
                  <a:solidFill>
                    <a:srgbClr val="000000"/>
                  </a:solidFill>
                  <a:latin typeface="ＭＳ ゴシック" panose="020B0609070205080204" pitchFamily="49" charset="-128"/>
                  <a:ea typeface="ＭＳ ゴシック" panose="020B0609070205080204" pitchFamily="49" charset="-128"/>
                </a:rPr>
                <a:t>10</a:t>
              </a:r>
              <a:endParaRPr lang="en-US" altLang="ja-JP"/>
            </a:p>
          </p:txBody>
        </p:sp>
        <p:sp>
          <p:nvSpPr>
            <p:cNvPr id="76605" name="Oval 829"/>
            <p:cNvSpPr>
              <a:spLocks noChangeArrowheads="1"/>
            </p:cNvSpPr>
            <p:nvPr/>
          </p:nvSpPr>
          <p:spPr bwMode="auto">
            <a:xfrm>
              <a:off x="1442" y="3529"/>
              <a:ext cx="367" cy="147"/>
            </a:xfrm>
            <a:prstGeom prst="ellipse">
              <a:avLst/>
            </a:prstGeom>
            <a:solidFill>
              <a:srgbClr val="FFFFFF"/>
            </a:solidFill>
            <a:ln w="6350">
              <a:solidFill>
                <a:srgbClr val="000000"/>
              </a:solidFill>
              <a:round/>
              <a:headEnd/>
              <a:tailEnd/>
            </a:ln>
          </p:spPr>
          <p:txBody>
            <a:bodyPr/>
            <a:lstStyle/>
            <a:p>
              <a:endParaRPr lang="ja-JP" altLang="en-US"/>
            </a:p>
          </p:txBody>
        </p:sp>
        <p:sp>
          <p:nvSpPr>
            <p:cNvPr id="76606" name="Rectangle 830"/>
            <p:cNvSpPr>
              <a:spLocks noChangeArrowheads="1"/>
            </p:cNvSpPr>
            <p:nvPr/>
          </p:nvSpPr>
          <p:spPr bwMode="auto">
            <a:xfrm>
              <a:off x="1505" y="3571"/>
              <a:ext cx="19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12</a:t>
              </a:r>
              <a:r>
                <a:rPr lang="ja-JP" altLang="en-US" sz="800" b="1">
                  <a:solidFill>
                    <a:srgbClr val="000000"/>
                  </a:solidFill>
                  <a:latin typeface="ＭＳ ゴシック" panose="020B0609070205080204" pitchFamily="49" charset="-128"/>
                  <a:ea typeface="ＭＳ ゴシック" panose="020B0609070205080204" pitchFamily="49" charset="-128"/>
                </a:rPr>
                <a:t>／</a:t>
              </a:r>
              <a:r>
                <a:rPr lang="en-US" altLang="ja-JP" sz="800" b="1">
                  <a:solidFill>
                    <a:srgbClr val="000000"/>
                  </a:solidFill>
                  <a:latin typeface="ＭＳ ゴシック" panose="020B0609070205080204" pitchFamily="49" charset="-128"/>
                  <a:ea typeface="ＭＳ ゴシック" panose="020B0609070205080204" pitchFamily="49" charset="-128"/>
                </a:rPr>
                <a:t>20</a:t>
              </a:r>
              <a:endParaRPr lang="en-US" altLang="ja-JP"/>
            </a:p>
          </p:txBody>
        </p:sp>
        <p:sp>
          <p:nvSpPr>
            <p:cNvPr id="76607" name="Freeform 831"/>
            <p:cNvSpPr>
              <a:spLocks/>
            </p:cNvSpPr>
            <p:nvPr/>
          </p:nvSpPr>
          <p:spPr bwMode="auto">
            <a:xfrm>
              <a:off x="1222" y="3345"/>
              <a:ext cx="404" cy="147"/>
            </a:xfrm>
            <a:custGeom>
              <a:avLst/>
              <a:gdLst>
                <a:gd name="T0" fmla="*/ 0 w 404"/>
                <a:gd name="T1" fmla="*/ 0 h 147"/>
                <a:gd name="T2" fmla="*/ 293 w 404"/>
                <a:gd name="T3" fmla="*/ 0 h 147"/>
                <a:gd name="T4" fmla="*/ 404 w 404"/>
                <a:gd name="T5" fmla="*/ 74 h 147"/>
                <a:gd name="T6" fmla="*/ 293 w 404"/>
                <a:gd name="T7" fmla="*/ 147 h 147"/>
                <a:gd name="T8" fmla="*/ 0 w 404"/>
                <a:gd name="T9" fmla="*/ 147 h 147"/>
                <a:gd name="T10" fmla="*/ 0 w 404"/>
                <a:gd name="T11" fmla="*/ 0 h 147"/>
              </a:gdLst>
              <a:ahLst/>
              <a:cxnLst>
                <a:cxn ang="0">
                  <a:pos x="T0" y="T1"/>
                </a:cxn>
                <a:cxn ang="0">
                  <a:pos x="T2" y="T3"/>
                </a:cxn>
                <a:cxn ang="0">
                  <a:pos x="T4" y="T5"/>
                </a:cxn>
                <a:cxn ang="0">
                  <a:pos x="T6" y="T7"/>
                </a:cxn>
                <a:cxn ang="0">
                  <a:pos x="T8" y="T9"/>
                </a:cxn>
                <a:cxn ang="0">
                  <a:pos x="T10" y="T11"/>
                </a:cxn>
              </a:cxnLst>
              <a:rect l="0" t="0" r="r" b="b"/>
              <a:pathLst>
                <a:path w="404" h="147">
                  <a:moveTo>
                    <a:pt x="0" y="0"/>
                  </a:moveTo>
                  <a:lnTo>
                    <a:pt x="293" y="0"/>
                  </a:lnTo>
                  <a:lnTo>
                    <a:pt x="404" y="74"/>
                  </a:lnTo>
                  <a:lnTo>
                    <a:pt x="293" y="147"/>
                  </a:lnTo>
                  <a:lnTo>
                    <a:pt x="0" y="147"/>
                  </a:lnTo>
                  <a:lnTo>
                    <a:pt x="0" y="0"/>
                  </a:lnTo>
                  <a:close/>
                </a:path>
              </a:pathLst>
            </a:custGeom>
            <a:solidFill>
              <a:srgbClr val="FFFFFF"/>
            </a:solidFill>
            <a:ln w="6350">
              <a:solidFill>
                <a:srgbClr val="000000"/>
              </a:solidFill>
              <a:prstDash val="solid"/>
              <a:round/>
              <a:headEnd/>
              <a:tailEnd/>
            </a:ln>
          </p:spPr>
          <p:txBody>
            <a:bodyPr/>
            <a:lstStyle/>
            <a:p>
              <a:endParaRPr lang="ja-JP" altLang="en-US"/>
            </a:p>
          </p:txBody>
        </p:sp>
        <p:sp>
          <p:nvSpPr>
            <p:cNvPr id="76608" name="Rectangle 832"/>
            <p:cNvSpPr>
              <a:spLocks noChangeArrowheads="1"/>
            </p:cNvSpPr>
            <p:nvPr/>
          </p:nvSpPr>
          <p:spPr bwMode="auto">
            <a:xfrm>
              <a:off x="1248" y="3388"/>
              <a:ext cx="19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12</a:t>
              </a:r>
              <a:r>
                <a:rPr lang="ja-JP" altLang="en-US" sz="800" b="1">
                  <a:solidFill>
                    <a:srgbClr val="000000"/>
                  </a:solidFill>
                  <a:latin typeface="ＭＳ ゴシック" panose="020B0609070205080204" pitchFamily="49" charset="-128"/>
                  <a:ea typeface="ＭＳ ゴシック" panose="020B0609070205080204" pitchFamily="49" charset="-128"/>
                </a:rPr>
                <a:t>／</a:t>
              </a:r>
              <a:r>
                <a:rPr lang="en-US" altLang="ja-JP" sz="800" b="1">
                  <a:solidFill>
                    <a:srgbClr val="000000"/>
                  </a:solidFill>
                  <a:latin typeface="ＭＳ ゴシック" panose="020B0609070205080204" pitchFamily="49" charset="-128"/>
                  <a:ea typeface="ＭＳ ゴシック" panose="020B0609070205080204" pitchFamily="49" charset="-128"/>
                </a:rPr>
                <a:t>15</a:t>
              </a:r>
              <a:endParaRPr lang="en-US" altLang="ja-JP"/>
            </a:p>
          </p:txBody>
        </p:sp>
        <p:sp>
          <p:nvSpPr>
            <p:cNvPr id="76609" name="Line 833"/>
            <p:cNvSpPr>
              <a:spLocks noChangeShapeType="1"/>
            </p:cNvSpPr>
            <p:nvPr/>
          </p:nvSpPr>
          <p:spPr bwMode="auto">
            <a:xfrm>
              <a:off x="3866" y="774"/>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10" name="Line 834"/>
            <p:cNvSpPr>
              <a:spLocks noChangeShapeType="1"/>
            </p:cNvSpPr>
            <p:nvPr/>
          </p:nvSpPr>
          <p:spPr bwMode="auto">
            <a:xfrm>
              <a:off x="3903" y="774"/>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11" name="Line 835"/>
            <p:cNvSpPr>
              <a:spLocks noChangeShapeType="1"/>
            </p:cNvSpPr>
            <p:nvPr/>
          </p:nvSpPr>
          <p:spPr bwMode="auto">
            <a:xfrm>
              <a:off x="3940" y="774"/>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12" name="Line 836"/>
            <p:cNvSpPr>
              <a:spLocks noChangeShapeType="1"/>
            </p:cNvSpPr>
            <p:nvPr/>
          </p:nvSpPr>
          <p:spPr bwMode="auto">
            <a:xfrm>
              <a:off x="3977" y="774"/>
              <a:ext cx="36"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13" name="Line 837"/>
            <p:cNvSpPr>
              <a:spLocks noChangeShapeType="1"/>
            </p:cNvSpPr>
            <p:nvPr/>
          </p:nvSpPr>
          <p:spPr bwMode="auto">
            <a:xfrm>
              <a:off x="4013" y="77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14" name="Line 838"/>
            <p:cNvSpPr>
              <a:spLocks noChangeShapeType="1"/>
            </p:cNvSpPr>
            <p:nvPr/>
          </p:nvSpPr>
          <p:spPr bwMode="auto">
            <a:xfrm>
              <a:off x="4013" y="81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15" name="Line 839"/>
            <p:cNvSpPr>
              <a:spLocks noChangeShapeType="1"/>
            </p:cNvSpPr>
            <p:nvPr/>
          </p:nvSpPr>
          <p:spPr bwMode="auto">
            <a:xfrm>
              <a:off x="4013" y="847"/>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16" name="Line 840"/>
            <p:cNvSpPr>
              <a:spLocks noChangeShapeType="1"/>
            </p:cNvSpPr>
            <p:nvPr/>
          </p:nvSpPr>
          <p:spPr bwMode="auto">
            <a:xfrm>
              <a:off x="4013" y="88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17" name="Line 841"/>
            <p:cNvSpPr>
              <a:spLocks noChangeShapeType="1"/>
            </p:cNvSpPr>
            <p:nvPr/>
          </p:nvSpPr>
          <p:spPr bwMode="auto">
            <a:xfrm>
              <a:off x="4013" y="92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18" name="Line 842"/>
            <p:cNvSpPr>
              <a:spLocks noChangeShapeType="1"/>
            </p:cNvSpPr>
            <p:nvPr/>
          </p:nvSpPr>
          <p:spPr bwMode="auto">
            <a:xfrm>
              <a:off x="4013" y="95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19" name="Line 843"/>
            <p:cNvSpPr>
              <a:spLocks noChangeShapeType="1"/>
            </p:cNvSpPr>
            <p:nvPr/>
          </p:nvSpPr>
          <p:spPr bwMode="auto">
            <a:xfrm>
              <a:off x="4013" y="99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20" name="Line 844"/>
            <p:cNvSpPr>
              <a:spLocks noChangeShapeType="1"/>
            </p:cNvSpPr>
            <p:nvPr/>
          </p:nvSpPr>
          <p:spPr bwMode="auto">
            <a:xfrm>
              <a:off x="4013" y="103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21" name="Line 845"/>
            <p:cNvSpPr>
              <a:spLocks noChangeShapeType="1"/>
            </p:cNvSpPr>
            <p:nvPr/>
          </p:nvSpPr>
          <p:spPr bwMode="auto">
            <a:xfrm>
              <a:off x="4013" y="106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22" name="Line 846"/>
            <p:cNvSpPr>
              <a:spLocks noChangeShapeType="1"/>
            </p:cNvSpPr>
            <p:nvPr/>
          </p:nvSpPr>
          <p:spPr bwMode="auto">
            <a:xfrm>
              <a:off x="4013" y="110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23" name="Line 847"/>
            <p:cNvSpPr>
              <a:spLocks noChangeShapeType="1"/>
            </p:cNvSpPr>
            <p:nvPr/>
          </p:nvSpPr>
          <p:spPr bwMode="auto">
            <a:xfrm>
              <a:off x="4013" y="1141"/>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24" name="Line 848"/>
            <p:cNvSpPr>
              <a:spLocks noChangeShapeType="1"/>
            </p:cNvSpPr>
            <p:nvPr/>
          </p:nvSpPr>
          <p:spPr bwMode="auto">
            <a:xfrm>
              <a:off x="4013" y="117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25" name="Line 849"/>
            <p:cNvSpPr>
              <a:spLocks noChangeShapeType="1"/>
            </p:cNvSpPr>
            <p:nvPr/>
          </p:nvSpPr>
          <p:spPr bwMode="auto">
            <a:xfrm>
              <a:off x="4013" y="121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26" name="Line 850"/>
            <p:cNvSpPr>
              <a:spLocks noChangeShapeType="1"/>
            </p:cNvSpPr>
            <p:nvPr/>
          </p:nvSpPr>
          <p:spPr bwMode="auto">
            <a:xfrm>
              <a:off x="4013" y="1251"/>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27" name="Line 851"/>
            <p:cNvSpPr>
              <a:spLocks noChangeShapeType="1"/>
            </p:cNvSpPr>
            <p:nvPr/>
          </p:nvSpPr>
          <p:spPr bwMode="auto">
            <a:xfrm>
              <a:off x="4013" y="1288"/>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28" name="Line 852"/>
            <p:cNvSpPr>
              <a:spLocks noChangeShapeType="1"/>
            </p:cNvSpPr>
            <p:nvPr/>
          </p:nvSpPr>
          <p:spPr bwMode="auto">
            <a:xfrm>
              <a:off x="4013" y="132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29" name="Line 853"/>
            <p:cNvSpPr>
              <a:spLocks noChangeShapeType="1"/>
            </p:cNvSpPr>
            <p:nvPr/>
          </p:nvSpPr>
          <p:spPr bwMode="auto">
            <a:xfrm>
              <a:off x="4013" y="136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30" name="Line 854"/>
            <p:cNvSpPr>
              <a:spLocks noChangeShapeType="1"/>
            </p:cNvSpPr>
            <p:nvPr/>
          </p:nvSpPr>
          <p:spPr bwMode="auto">
            <a:xfrm>
              <a:off x="4013" y="1398"/>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31" name="Line 855"/>
            <p:cNvSpPr>
              <a:spLocks noChangeShapeType="1"/>
            </p:cNvSpPr>
            <p:nvPr/>
          </p:nvSpPr>
          <p:spPr bwMode="auto">
            <a:xfrm>
              <a:off x="4013" y="143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32" name="Line 856"/>
            <p:cNvSpPr>
              <a:spLocks noChangeShapeType="1"/>
            </p:cNvSpPr>
            <p:nvPr/>
          </p:nvSpPr>
          <p:spPr bwMode="auto">
            <a:xfrm>
              <a:off x="4013" y="147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33" name="Line 857"/>
            <p:cNvSpPr>
              <a:spLocks noChangeShapeType="1"/>
            </p:cNvSpPr>
            <p:nvPr/>
          </p:nvSpPr>
          <p:spPr bwMode="auto">
            <a:xfrm>
              <a:off x="4013" y="1509"/>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34" name="Line 858"/>
            <p:cNvSpPr>
              <a:spLocks noChangeShapeType="1"/>
            </p:cNvSpPr>
            <p:nvPr/>
          </p:nvSpPr>
          <p:spPr bwMode="auto">
            <a:xfrm>
              <a:off x="4013" y="1545"/>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35" name="Line 859"/>
            <p:cNvSpPr>
              <a:spLocks noChangeShapeType="1"/>
            </p:cNvSpPr>
            <p:nvPr/>
          </p:nvSpPr>
          <p:spPr bwMode="auto">
            <a:xfrm>
              <a:off x="4013" y="158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36" name="Line 860"/>
            <p:cNvSpPr>
              <a:spLocks noChangeShapeType="1"/>
            </p:cNvSpPr>
            <p:nvPr/>
          </p:nvSpPr>
          <p:spPr bwMode="auto">
            <a:xfrm>
              <a:off x="4013" y="1619"/>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37" name="Line 861"/>
            <p:cNvSpPr>
              <a:spLocks noChangeShapeType="1"/>
            </p:cNvSpPr>
            <p:nvPr/>
          </p:nvSpPr>
          <p:spPr bwMode="auto">
            <a:xfrm>
              <a:off x="4013" y="165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38" name="Line 862"/>
            <p:cNvSpPr>
              <a:spLocks noChangeShapeType="1"/>
            </p:cNvSpPr>
            <p:nvPr/>
          </p:nvSpPr>
          <p:spPr bwMode="auto">
            <a:xfrm>
              <a:off x="4013" y="1692"/>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39" name="Line 863"/>
            <p:cNvSpPr>
              <a:spLocks noChangeShapeType="1"/>
            </p:cNvSpPr>
            <p:nvPr/>
          </p:nvSpPr>
          <p:spPr bwMode="auto">
            <a:xfrm>
              <a:off x="4013" y="1729"/>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40" name="Line 864"/>
            <p:cNvSpPr>
              <a:spLocks noChangeShapeType="1"/>
            </p:cNvSpPr>
            <p:nvPr/>
          </p:nvSpPr>
          <p:spPr bwMode="auto">
            <a:xfrm>
              <a:off x="4013" y="176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41" name="Line 865"/>
            <p:cNvSpPr>
              <a:spLocks noChangeShapeType="1"/>
            </p:cNvSpPr>
            <p:nvPr/>
          </p:nvSpPr>
          <p:spPr bwMode="auto">
            <a:xfrm>
              <a:off x="4013" y="1802"/>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42" name="Line 866"/>
            <p:cNvSpPr>
              <a:spLocks noChangeShapeType="1"/>
            </p:cNvSpPr>
            <p:nvPr/>
          </p:nvSpPr>
          <p:spPr bwMode="auto">
            <a:xfrm>
              <a:off x="4013" y="1839"/>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43" name="Line 867"/>
            <p:cNvSpPr>
              <a:spLocks noChangeShapeType="1"/>
            </p:cNvSpPr>
            <p:nvPr/>
          </p:nvSpPr>
          <p:spPr bwMode="auto">
            <a:xfrm>
              <a:off x="4013" y="187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44" name="Line 868"/>
            <p:cNvSpPr>
              <a:spLocks noChangeShapeType="1"/>
            </p:cNvSpPr>
            <p:nvPr/>
          </p:nvSpPr>
          <p:spPr bwMode="auto">
            <a:xfrm>
              <a:off x="4013" y="1913"/>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45" name="Line 869"/>
            <p:cNvSpPr>
              <a:spLocks noChangeShapeType="1"/>
            </p:cNvSpPr>
            <p:nvPr/>
          </p:nvSpPr>
          <p:spPr bwMode="auto">
            <a:xfrm>
              <a:off x="4013" y="1949"/>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46" name="Line 870"/>
            <p:cNvSpPr>
              <a:spLocks noChangeShapeType="1"/>
            </p:cNvSpPr>
            <p:nvPr/>
          </p:nvSpPr>
          <p:spPr bwMode="auto">
            <a:xfrm>
              <a:off x="4013" y="198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47" name="Line 871"/>
            <p:cNvSpPr>
              <a:spLocks noChangeShapeType="1"/>
            </p:cNvSpPr>
            <p:nvPr/>
          </p:nvSpPr>
          <p:spPr bwMode="auto">
            <a:xfrm>
              <a:off x="4013" y="2023"/>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48" name="Line 872"/>
            <p:cNvSpPr>
              <a:spLocks noChangeShapeType="1"/>
            </p:cNvSpPr>
            <p:nvPr/>
          </p:nvSpPr>
          <p:spPr bwMode="auto">
            <a:xfrm>
              <a:off x="4013" y="2060"/>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49" name="Line 873"/>
            <p:cNvSpPr>
              <a:spLocks noChangeShapeType="1"/>
            </p:cNvSpPr>
            <p:nvPr/>
          </p:nvSpPr>
          <p:spPr bwMode="auto">
            <a:xfrm>
              <a:off x="4013" y="2096"/>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50" name="Line 874"/>
            <p:cNvSpPr>
              <a:spLocks noChangeShapeType="1"/>
            </p:cNvSpPr>
            <p:nvPr/>
          </p:nvSpPr>
          <p:spPr bwMode="auto">
            <a:xfrm>
              <a:off x="4013" y="2133"/>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51" name="Line 875"/>
            <p:cNvSpPr>
              <a:spLocks noChangeShapeType="1"/>
            </p:cNvSpPr>
            <p:nvPr/>
          </p:nvSpPr>
          <p:spPr bwMode="auto">
            <a:xfrm>
              <a:off x="4013" y="2170"/>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52" name="Line 876"/>
            <p:cNvSpPr>
              <a:spLocks noChangeShapeType="1"/>
            </p:cNvSpPr>
            <p:nvPr/>
          </p:nvSpPr>
          <p:spPr bwMode="auto">
            <a:xfrm>
              <a:off x="4013" y="220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53" name="Line 877"/>
            <p:cNvSpPr>
              <a:spLocks noChangeShapeType="1"/>
            </p:cNvSpPr>
            <p:nvPr/>
          </p:nvSpPr>
          <p:spPr bwMode="auto">
            <a:xfrm>
              <a:off x="4013" y="2243"/>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54" name="Line 878"/>
            <p:cNvSpPr>
              <a:spLocks noChangeShapeType="1"/>
            </p:cNvSpPr>
            <p:nvPr/>
          </p:nvSpPr>
          <p:spPr bwMode="auto">
            <a:xfrm>
              <a:off x="4013" y="2280"/>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55" name="Line 879"/>
            <p:cNvSpPr>
              <a:spLocks noChangeShapeType="1"/>
            </p:cNvSpPr>
            <p:nvPr/>
          </p:nvSpPr>
          <p:spPr bwMode="auto">
            <a:xfrm>
              <a:off x="4013" y="231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56" name="Line 880"/>
            <p:cNvSpPr>
              <a:spLocks noChangeShapeType="1"/>
            </p:cNvSpPr>
            <p:nvPr/>
          </p:nvSpPr>
          <p:spPr bwMode="auto">
            <a:xfrm>
              <a:off x="4013" y="2353"/>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57" name="Line 881"/>
            <p:cNvSpPr>
              <a:spLocks noChangeShapeType="1"/>
            </p:cNvSpPr>
            <p:nvPr/>
          </p:nvSpPr>
          <p:spPr bwMode="auto">
            <a:xfrm>
              <a:off x="4013" y="2390"/>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58" name="Line 882"/>
            <p:cNvSpPr>
              <a:spLocks noChangeShapeType="1"/>
            </p:cNvSpPr>
            <p:nvPr/>
          </p:nvSpPr>
          <p:spPr bwMode="auto">
            <a:xfrm>
              <a:off x="4013" y="242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59" name="Line 883"/>
            <p:cNvSpPr>
              <a:spLocks noChangeShapeType="1"/>
            </p:cNvSpPr>
            <p:nvPr/>
          </p:nvSpPr>
          <p:spPr bwMode="auto">
            <a:xfrm>
              <a:off x="4013" y="246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60" name="Line 884"/>
            <p:cNvSpPr>
              <a:spLocks noChangeShapeType="1"/>
            </p:cNvSpPr>
            <p:nvPr/>
          </p:nvSpPr>
          <p:spPr bwMode="auto">
            <a:xfrm>
              <a:off x="4013" y="2500"/>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61" name="Line 885"/>
            <p:cNvSpPr>
              <a:spLocks noChangeShapeType="1"/>
            </p:cNvSpPr>
            <p:nvPr/>
          </p:nvSpPr>
          <p:spPr bwMode="auto">
            <a:xfrm>
              <a:off x="4013" y="2537"/>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62" name="Line 886"/>
            <p:cNvSpPr>
              <a:spLocks noChangeShapeType="1"/>
            </p:cNvSpPr>
            <p:nvPr/>
          </p:nvSpPr>
          <p:spPr bwMode="auto">
            <a:xfrm>
              <a:off x="4013" y="257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63" name="Line 887"/>
            <p:cNvSpPr>
              <a:spLocks noChangeShapeType="1"/>
            </p:cNvSpPr>
            <p:nvPr/>
          </p:nvSpPr>
          <p:spPr bwMode="auto">
            <a:xfrm>
              <a:off x="4013" y="261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64" name="Line 888"/>
            <p:cNvSpPr>
              <a:spLocks noChangeShapeType="1"/>
            </p:cNvSpPr>
            <p:nvPr/>
          </p:nvSpPr>
          <p:spPr bwMode="auto">
            <a:xfrm>
              <a:off x="4013" y="2647"/>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65" name="Line 889"/>
            <p:cNvSpPr>
              <a:spLocks noChangeShapeType="1"/>
            </p:cNvSpPr>
            <p:nvPr/>
          </p:nvSpPr>
          <p:spPr bwMode="auto">
            <a:xfrm>
              <a:off x="4013" y="268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66" name="Line 890"/>
            <p:cNvSpPr>
              <a:spLocks noChangeShapeType="1"/>
            </p:cNvSpPr>
            <p:nvPr/>
          </p:nvSpPr>
          <p:spPr bwMode="auto">
            <a:xfrm>
              <a:off x="4013" y="272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67" name="Line 891"/>
            <p:cNvSpPr>
              <a:spLocks noChangeShapeType="1"/>
            </p:cNvSpPr>
            <p:nvPr/>
          </p:nvSpPr>
          <p:spPr bwMode="auto">
            <a:xfrm>
              <a:off x="4013" y="275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68" name="Line 892"/>
            <p:cNvSpPr>
              <a:spLocks noChangeShapeType="1"/>
            </p:cNvSpPr>
            <p:nvPr/>
          </p:nvSpPr>
          <p:spPr bwMode="auto">
            <a:xfrm>
              <a:off x="4013" y="279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69" name="Line 893"/>
            <p:cNvSpPr>
              <a:spLocks noChangeShapeType="1"/>
            </p:cNvSpPr>
            <p:nvPr/>
          </p:nvSpPr>
          <p:spPr bwMode="auto">
            <a:xfrm>
              <a:off x="4013" y="283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70" name="Line 894"/>
            <p:cNvSpPr>
              <a:spLocks noChangeShapeType="1"/>
            </p:cNvSpPr>
            <p:nvPr/>
          </p:nvSpPr>
          <p:spPr bwMode="auto">
            <a:xfrm>
              <a:off x="4013" y="286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71" name="Line 895"/>
            <p:cNvSpPr>
              <a:spLocks noChangeShapeType="1"/>
            </p:cNvSpPr>
            <p:nvPr/>
          </p:nvSpPr>
          <p:spPr bwMode="auto">
            <a:xfrm>
              <a:off x="4013" y="290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72" name="Line 896"/>
            <p:cNvSpPr>
              <a:spLocks noChangeShapeType="1"/>
            </p:cNvSpPr>
            <p:nvPr/>
          </p:nvSpPr>
          <p:spPr bwMode="auto">
            <a:xfrm>
              <a:off x="4013" y="2941"/>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73" name="Line 897"/>
            <p:cNvSpPr>
              <a:spLocks noChangeShapeType="1"/>
            </p:cNvSpPr>
            <p:nvPr/>
          </p:nvSpPr>
          <p:spPr bwMode="auto">
            <a:xfrm>
              <a:off x="4013" y="297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74" name="Line 898"/>
            <p:cNvSpPr>
              <a:spLocks noChangeShapeType="1"/>
            </p:cNvSpPr>
            <p:nvPr/>
          </p:nvSpPr>
          <p:spPr bwMode="auto">
            <a:xfrm>
              <a:off x="4013" y="301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75" name="Line 899"/>
            <p:cNvSpPr>
              <a:spLocks noChangeShapeType="1"/>
            </p:cNvSpPr>
            <p:nvPr/>
          </p:nvSpPr>
          <p:spPr bwMode="auto">
            <a:xfrm>
              <a:off x="4013" y="3051"/>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76" name="Line 900"/>
            <p:cNvSpPr>
              <a:spLocks noChangeShapeType="1"/>
            </p:cNvSpPr>
            <p:nvPr/>
          </p:nvSpPr>
          <p:spPr bwMode="auto">
            <a:xfrm>
              <a:off x="4013" y="3088"/>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77" name="Line 901"/>
            <p:cNvSpPr>
              <a:spLocks noChangeShapeType="1"/>
            </p:cNvSpPr>
            <p:nvPr/>
          </p:nvSpPr>
          <p:spPr bwMode="auto">
            <a:xfrm>
              <a:off x="4013" y="312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78" name="Line 902"/>
            <p:cNvSpPr>
              <a:spLocks noChangeShapeType="1"/>
            </p:cNvSpPr>
            <p:nvPr/>
          </p:nvSpPr>
          <p:spPr bwMode="auto">
            <a:xfrm>
              <a:off x="4013" y="316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79" name="Line 903"/>
            <p:cNvSpPr>
              <a:spLocks noChangeShapeType="1"/>
            </p:cNvSpPr>
            <p:nvPr/>
          </p:nvSpPr>
          <p:spPr bwMode="auto">
            <a:xfrm>
              <a:off x="4013" y="3198"/>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80" name="Line 904"/>
            <p:cNvSpPr>
              <a:spLocks noChangeShapeType="1"/>
            </p:cNvSpPr>
            <p:nvPr/>
          </p:nvSpPr>
          <p:spPr bwMode="auto">
            <a:xfrm>
              <a:off x="4013" y="3235"/>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81" name="Line 905"/>
            <p:cNvSpPr>
              <a:spLocks noChangeShapeType="1"/>
            </p:cNvSpPr>
            <p:nvPr/>
          </p:nvSpPr>
          <p:spPr bwMode="auto">
            <a:xfrm>
              <a:off x="3866" y="3272"/>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82" name="Line 906"/>
            <p:cNvSpPr>
              <a:spLocks noChangeShapeType="1"/>
            </p:cNvSpPr>
            <p:nvPr/>
          </p:nvSpPr>
          <p:spPr bwMode="auto">
            <a:xfrm>
              <a:off x="3903" y="3272"/>
              <a:ext cx="1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83" name="Line 907"/>
            <p:cNvSpPr>
              <a:spLocks noChangeShapeType="1"/>
            </p:cNvSpPr>
            <p:nvPr/>
          </p:nvSpPr>
          <p:spPr bwMode="auto">
            <a:xfrm>
              <a:off x="3940" y="3272"/>
              <a:ext cx="1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84" name="Line 908"/>
            <p:cNvSpPr>
              <a:spLocks noChangeShapeType="1"/>
            </p:cNvSpPr>
            <p:nvPr/>
          </p:nvSpPr>
          <p:spPr bwMode="auto">
            <a:xfrm>
              <a:off x="3977" y="3272"/>
              <a:ext cx="36"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85" name="Line 909"/>
            <p:cNvSpPr>
              <a:spLocks noChangeShapeType="1"/>
            </p:cNvSpPr>
            <p:nvPr/>
          </p:nvSpPr>
          <p:spPr bwMode="auto">
            <a:xfrm>
              <a:off x="3866" y="77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86" name="Line 910"/>
            <p:cNvSpPr>
              <a:spLocks noChangeShapeType="1"/>
            </p:cNvSpPr>
            <p:nvPr/>
          </p:nvSpPr>
          <p:spPr bwMode="auto">
            <a:xfrm>
              <a:off x="3866" y="81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87" name="Line 911"/>
            <p:cNvSpPr>
              <a:spLocks noChangeShapeType="1"/>
            </p:cNvSpPr>
            <p:nvPr/>
          </p:nvSpPr>
          <p:spPr bwMode="auto">
            <a:xfrm>
              <a:off x="3866" y="847"/>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88" name="Line 912"/>
            <p:cNvSpPr>
              <a:spLocks noChangeShapeType="1"/>
            </p:cNvSpPr>
            <p:nvPr/>
          </p:nvSpPr>
          <p:spPr bwMode="auto">
            <a:xfrm>
              <a:off x="3866" y="88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89" name="Line 913"/>
            <p:cNvSpPr>
              <a:spLocks noChangeShapeType="1"/>
            </p:cNvSpPr>
            <p:nvPr/>
          </p:nvSpPr>
          <p:spPr bwMode="auto">
            <a:xfrm>
              <a:off x="3866" y="92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90" name="Line 914"/>
            <p:cNvSpPr>
              <a:spLocks noChangeShapeType="1"/>
            </p:cNvSpPr>
            <p:nvPr/>
          </p:nvSpPr>
          <p:spPr bwMode="auto">
            <a:xfrm>
              <a:off x="3866" y="95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91" name="Line 915"/>
            <p:cNvSpPr>
              <a:spLocks noChangeShapeType="1"/>
            </p:cNvSpPr>
            <p:nvPr/>
          </p:nvSpPr>
          <p:spPr bwMode="auto">
            <a:xfrm>
              <a:off x="3866" y="99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92" name="Line 916"/>
            <p:cNvSpPr>
              <a:spLocks noChangeShapeType="1"/>
            </p:cNvSpPr>
            <p:nvPr/>
          </p:nvSpPr>
          <p:spPr bwMode="auto">
            <a:xfrm>
              <a:off x="3866" y="103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93" name="Line 917"/>
            <p:cNvSpPr>
              <a:spLocks noChangeShapeType="1"/>
            </p:cNvSpPr>
            <p:nvPr/>
          </p:nvSpPr>
          <p:spPr bwMode="auto">
            <a:xfrm>
              <a:off x="3866" y="106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94" name="Line 918"/>
            <p:cNvSpPr>
              <a:spLocks noChangeShapeType="1"/>
            </p:cNvSpPr>
            <p:nvPr/>
          </p:nvSpPr>
          <p:spPr bwMode="auto">
            <a:xfrm>
              <a:off x="3866" y="110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95" name="Line 919"/>
            <p:cNvSpPr>
              <a:spLocks noChangeShapeType="1"/>
            </p:cNvSpPr>
            <p:nvPr/>
          </p:nvSpPr>
          <p:spPr bwMode="auto">
            <a:xfrm>
              <a:off x="3866" y="1141"/>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96" name="Line 920"/>
            <p:cNvSpPr>
              <a:spLocks noChangeShapeType="1"/>
            </p:cNvSpPr>
            <p:nvPr/>
          </p:nvSpPr>
          <p:spPr bwMode="auto">
            <a:xfrm>
              <a:off x="3866" y="117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97" name="Line 921"/>
            <p:cNvSpPr>
              <a:spLocks noChangeShapeType="1"/>
            </p:cNvSpPr>
            <p:nvPr/>
          </p:nvSpPr>
          <p:spPr bwMode="auto">
            <a:xfrm>
              <a:off x="3866" y="121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98" name="Line 922"/>
            <p:cNvSpPr>
              <a:spLocks noChangeShapeType="1"/>
            </p:cNvSpPr>
            <p:nvPr/>
          </p:nvSpPr>
          <p:spPr bwMode="auto">
            <a:xfrm>
              <a:off x="3866" y="1251"/>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699" name="Line 923"/>
            <p:cNvSpPr>
              <a:spLocks noChangeShapeType="1"/>
            </p:cNvSpPr>
            <p:nvPr/>
          </p:nvSpPr>
          <p:spPr bwMode="auto">
            <a:xfrm>
              <a:off x="3866" y="1288"/>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00" name="Line 924"/>
            <p:cNvSpPr>
              <a:spLocks noChangeShapeType="1"/>
            </p:cNvSpPr>
            <p:nvPr/>
          </p:nvSpPr>
          <p:spPr bwMode="auto">
            <a:xfrm>
              <a:off x="3866" y="132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01" name="Line 925"/>
            <p:cNvSpPr>
              <a:spLocks noChangeShapeType="1"/>
            </p:cNvSpPr>
            <p:nvPr/>
          </p:nvSpPr>
          <p:spPr bwMode="auto">
            <a:xfrm>
              <a:off x="3866" y="136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02" name="Line 926"/>
            <p:cNvSpPr>
              <a:spLocks noChangeShapeType="1"/>
            </p:cNvSpPr>
            <p:nvPr/>
          </p:nvSpPr>
          <p:spPr bwMode="auto">
            <a:xfrm>
              <a:off x="3866" y="1398"/>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03" name="Line 927"/>
            <p:cNvSpPr>
              <a:spLocks noChangeShapeType="1"/>
            </p:cNvSpPr>
            <p:nvPr/>
          </p:nvSpPr>
          <p:spPr bwMode="auto">
            <a:xfrm>
              <a:off x="3866" y="143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04" name="Line 928"/>
            <p:cNvSpPr>
              <a:spLocks noChangeShapeType="1"/>
            </p:cNvSpPr>
            <p:nvPr/>
          </p:nvSpPr>
          <p:spPr bwMode="auto">
            <a:xfrm>
              <a:off x="3866" y="147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05" name="Line 929"/>
            <p:cNvSpPr>
              <a:spLocks noChangeShapeType="1"/>
            </p:cNvSpPr>
            <p:nvPr/>
          </p:nvSpPr>
          <p:spPr bwMode="auto">
            <a:xfrm>
              <a:off x="3866" y="1509"/>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06" name="Line 930"/>
            <p:cNvSpPr>
              <a:spLocks noChangeShapeType="1"/>
            </p:cNvSpPr>
            <p:nvPr/>
          </p:nvSpPr>
          <p:spPr bwMode="auto">
            <a:xfrm>
              <a:off x="3866" y="1545"/>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07" name="Line 931"/>
            <p:cNvSpPr>
              <a:spLocks noChangeShapeType="1"/>
            </p:cNvSpPr>
            <p:nvPr/>
          </p:nvSpPr>
          <p:spPr bwMode="auto">
            <a:xfrm>
              <a:off x="3866" y="158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08" name="Line 932"/>
            <p:cNvSpPr>
              <a:spLocks noChangeShapeType="1"/>
            </p:cNvSpPr>
            <p:nvPr/>
          </p:nvSpPr>
          <p:spPr bwMode="auto">
            <a:xfrm>
              <a:off x="3866" y="1619"/>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09" name="Line 933"/>
            <p:cNvSpPr>
              <a:spLocks noChangeShapeType="1"/>
            </p:cNvSpPr>
            <p:nvPr/>
          </p:nvSpPr>
          <p:spPr bwMode="auto">
            <a:xfrm>
              <a:off x="3866" y="165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10" name="Line 934"/>
            <p:cNvSpPr>
              <a:spLocks noChangeShapeType="1"/>
            </p:cNvSpPr>
            <p:nvPr/>
          </p:nvSpPr>
          <p:spPr bwMode="auto">
            <a:xfrm>
              <a:off x="3866" y="1692"/>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11" name="Line 935"/>
            <p:cNvSpPr>
              <a:spLocks noChangeShapeType="1"/>
            </p:cNvSpPr>
            <p:nvPr/>
          </p:nvSpPr>
          <p:spPr bwMode="auto">
            <a:xfrm>
              <a:off x="3866" y="1729"/>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12" name="Line 936"/>
            <p:cNvSpPr>
              <a:spLocks noChangeShapeType="1"/>
            </p:cNvSpPr>
            <p:nvPr/>
          </p:nvSpPr>
          <p:spPr bwMode="auto">
            <a:xfrm>
              <a:off x="3866" y="176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13" name="Line 937"/>
            <p:cNvSpPr>
              <a:spLocks noChangeShapeType="1"/>
            </p:cNvSpPr>
            <p:nvPr/>
          </p:nvSpPr>
          <p:spPr bwMode="auto">
            <a:xfrm>
              <a:off x="3866" y="1802"/>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14" name="Line 938"/>
            <p:cNvSpPr>
              <a:spLocks noChangeShapeType="1"/>
            </p:cNvSpPr>
            <p:nvPr/>
          </p:nvSpPr>
          <p:spPr bwMode="auto">
            <a:xfrm>
              <a:off x="3866" y="1839"/>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15" name="Line 939"/>
            <p:cNvSpPr>
              <a:spLocks noChangeShapeType="1"/>
            </p:cNvSpPr>
            <p:nvPr/>
          </p:nvSpPr>
          <p:spPr bwMode="auto">
            <a:xfrm>
              <a:off x="3866" y="187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16" name="Line 940"/>
            <p:cNvSpPr>
              <a:spLocks noChangeShapeType="1"/>
            </p:cNvSpPr>
            <p:nvPr/>
          </p:nvSpPr>
          <p:spPr bwMode="auto">
            <a:xfrm>
              <a:off x="3866" y="1913"/>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17" name="Line 941"/>
            <p:cNvSpPr>
              <a:spLocks noChangeShapeType="1"/>
            </p:cNvSpPr>
            <p:nvPr/>
          </p:nvSpPr>
          <p:spPr bwMode="auto">
            <a:xfrm>
              <a:off x="3866" y="1949"/>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18" name="Line 942"/>
            <p:cNvSpPr>
              <a:spLocks noChangeShapeType="1"/>
            </p:cNvSpPr>
            <p:nvPr/>
          </p:nvSpPr>
          <p:spPr bwMode="auto">
            <a:xfrm>
              <a:off x="3866" y="1986"/>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19" name="Line 943"/>
            <p:cNvSpPr>
              <a:spLocks noChangeShapeType="1"/>
            </p:cNvSpPr>
            <p:nvPr/>
          </p:nvSpPr>
          <p:spPr bwMode="auto">
            <a:xfrm>
              <a:off x="3866" y="2023"/>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20" name="Line 944"/>
            <p:cNvSpPr>
              <a:spLocks noChangeShapeType="1"/>
            </p:cNvSpPr>
            <p:nvPr/>
          </p:nvSpPr>
          <p:spPr bwMode="auto">
            <a:xfrm>
              <a:off x="3866" y="2060"/>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21" name="Line 945"/>
            <p:cNvSpPr>
              <a:spLocks noChangeShapeType="1"/>
            </p:cNvSpPr>
            <p:nvPr/>
          </p:nvSpPr>
          <p:spPr bwMode="auto">
            <a:xfrm>
              <a:off x="3866" y="2096"/>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22" name="Line 946"/>
            <p:cNvSpPr>
              <a:spLocks noChangeShapeType="1"/>
            </p:cNvSpPr>
            <p:nvPr/>
          </p:nvSpPr>
          <p:spPr bwMode="auto">
            <a:xfrm>
              <a:off x="3866" y="2133"/>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23" name="Line 947"/>
            <p:cNvSpPr>
              <a:spLocks noChangeShapeType="1"/>
            </p:cNvSpPr>
            <p:nvPr/>
          </p:nvSpPr>
          <p:spPr bwMode="auto">
            <a:xfrm>
              <a:off x="3866" y="2170"/>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24" name="Line 948"/>
            <p:cNvSpPr>
              <a:spLocks noChangeShapeType="1"/>
            </p:cNvSpPr>
            <p:nvPr/>
          </p:nvSpPr>
          <p:spPr bwMode="auto">
            <a:xfrm>
              <a:off x="3866" y="220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25" name="Line 949"/>
            <p:cNvSpPr>
              <a:spLocks noChangeShapeType="1"/>
            </p:cNvSpPr>
            <p:nvPr/>
          </p:nvSpPr>
          <p:spPr bwMode="auto">
            <a:xfrm>
              <a:off x="3866" y="2243"/>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26" name="Line 950"/>
            <p:cNvSpPr>
              <a:spLocks noChangeShapeType="1"/>
            </p:cNvSpPr>
            <p:nvPr/>
          </p:nvSpPr>
          <p:spPr bwMode="auto">
            <a:xfrm>
              <a:off x="3866" y="2280"/>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27" name="Line 951"/>
            <p:cNvSpPr>
              <a:spLocks noChangeShapeType="1"/>
            </p:cNvSpPr>
            <p:nvPr/>
          </p:nvSpPr>
          <p:spPr bwMode="auto">
            <a:xfrm>
              <a:off x="3866" y="231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28" name="Line 952"/>
            <p:cNvSpPr>
              <a:spLocks noChangeShapeType="1"/>
            </p:cNvSpPr>
            <p:nvPr/>
          </p:nvSpPr>
          <p:spPr bwMode="auto">
            <a:xfrm>
              <a:off x="3866" y="2353"/>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29" name="Line 953"/>
            <p:cNvSpPr>
              <a:spLocks noChangeShapeType="1"/>
            </p:cNvSpPr>
            <p:nvPr/>
          </p:nvSpPr>
          <p:spPr bwMode="auto">
            <a:xfrm>
              <a:off x="3866" y="2390"/>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30" name="Line 954"/>
            <p:cNvSpPr>
              <a:spLocks noChangeShapeType="1"/>
            </p:cNvSpPr>
            <p:nvPr/>
          </p:nvSpPr>
          <p:spPr bwMode="auto">
            <a:xfrm>
              <a:off x="3866" y="2427"/>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31" name="Line 955"/>
            <p:cNvSpPr>
              <a:spLocks noChangeShapeType="1"/>
            </p:cNvSpPr>
            <p:nvPr/>
          </p:nvSpPr>
          <p:spPr bwMode="auto">
            <a:xfrm>
              <a:off x="3866" y="246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32" name="Line 956"/>
            <p:cNvSpPr>
              <a:spLocks noChangeShapeType="1"/>
            </p:cNvSpPr>
            <p:nvPr/>
          </p:nvSpPr>
          <p:spPr bwMode="auto">
            <a:xfrm>
              <a:off x="3866" y="2500"/>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33" name="Line 957"/>
            <p:cNvSpPr>
              <a:spLocks noChangeShapeType="1"/>
            </p:cNvSpPr>
            <p:nvPr/>
          </p:nvSpPr>
          <p:spPr bwMode="auto">
            <a:xfrm>
              <a:off x="3866" y="2537"/>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34" name="Line 958"/>
            <p:cNvSpPr>
              <a:spLocks noChangeShapeType="1"/>
            </p:cNvSpPr>
            <p:nvPr/>
          </p:nvSpPr>
          <p:spPr bwMode="auto">
            <a:xfrm>
              <a:off x="3866" y="257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35" name="Line 959"/>
            <p:cNvSpPr>
              <a:spLocks noChangeShapeType="1"/>
            </p:cNvSpPr>
            <p:nvPr/>
          </p:nvSpPr>
          <p:spPr bwMode="auto">
            <a:xfrm>
              <a:off x="3866" y="261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36" name="Line 960"/>
            <p:cNvSpPr>
              <a:spLocks noChangeShapeType="1"/>
            </p:cNvSpPr>
            <p:nvPr/>
          </p:nvSpPr>
          <p:spPr bwMode="auto">
            <a:xfrm>
              <a:off x="3866" y="2647"/>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37" name="Line 961"/>
            <p:cNvSpPr>
              <a:spLocks noChangeShapeType="1"/>
            </p:cNvSpPr>
            <p:nvPr/>
          </p:nvSpPr>
          <p:spPr bwMode="auto">
            <a:xfrm>
              <a:off x="3866" y="2684"/>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38" name="Line 962"/>
            <p:cNvSpPr>
              <a:spLocks noChangeShapeType="1"/>
            </p:cNvSpPr>
            <p:nvPr/>
          </p:nvSpPr>
          <p:spPr bwMode="auto">
            <a:xfrm>
              <a:off x="3866" y="272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39" name="Line 963"/>
            <p:cNvSpPr>
              <a:spLocks noChangeShapeType="1"/>
            </p:cNvSpPr>
            <p:nvPr/>
          </p:nvSpPr>
          <p:spPr bwMode="auto">
            <a:xfrm>
              <a:off x="3866" y="275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40" name="Line 964"/>
            <p:cNvSpPr>
              <a:spLocks noChangeShapeType="1"/>
            </p:cNvSpPr>
            <p:nvPr/>
          </p:nvSpPr>
          <p:spPr bwMode="auto">
            <a:xfrm>
              <a:off x="3866" y="279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41" name="Line 965"/>
            <p:cNvSpPr>
              <a:spLocks noChangeShapeType="1"/>
            </p:cNvSpPr>
            <p:nvPr/>
          </p:nvSpPr>
          <p:spPr bwMode="auto">
            <a:xfrm>
              <a:off x="3866" y="2831"/>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42" name="Line 966"/>
            <p:cNvSpPr>
              <a:spLocks noChangeShapeType="1"/>
            </p:cNvSpPr>
            <p:nvPr/>
          </p:nvSpPr>
          <p:spPr bwMode="auto">
            <a:xfrm>
              <a:off x="3866" y="286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43" name="Line 967"/>
            <p:cNvSpPr>
              <a:spLocks noChangeShapeType="1"/>
            </p:cNvSpPr>
            <p:nvPr/>
          </p:nvSpPr>
          <p:spPr bwMode="auto">
            <a:xfrm>
              <a:off x="3866" y="2904"/>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44" name="Line 968"/>
            <p:cNvSpPr>
              <a:spLocks noChangeShapeType="1"/>
            </p:cNvSpPr>
            <p:nvPr/>
          </p:nvSpPr>
          <p:spPr bwMode="auto">
            <a:xfrm>
              <a:off x="3866" y="2941"/>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45" name="Line 969"/>
            <p:cNvSpPr>
              <a:spLocks noChangeShapeType="1"/>
            </p:cNvSpPr>
            <p:nvPr/>
          </p:nvSpPr>
          <p:spPr bwMode="auto">
            <a:xfrm>
              <a:off x="3866" y="2978"/>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46" name="Line 970"/>
            <p:cNvSpPr>
              <a:spLocks noChangeShapeType="1"/>
            </p:cNvSpPr>
            <p:nvPr/>
          </p:nvSpPr>
          <p:spPr bwMode="auto">
            <a:xfrm>
              <a:off x="3866" y="301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47" name="Line 971"/>
            <p:cNvSpPr>
              <a:spLocks noChangeShapeType="1"/>
            </p:cNvSpPr>
            <p:nvPr/>
          </p:nvSpPr>
          <p:spPr bwMode="auto">
            <a:xfrm>
              <a:off x="3866" y="3051"/>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48" name="Line 972"/>
            <p:cNvSpPr>
              <a:spLocks noChangeShapeType="1"/>
            </p:cNvSpPr>
            <p:nvPr/>
          </p:nvSpPr>
          <p:spPr bwMode="auto">
            <a:xfrm>
              <a:off x="3866" y="3088"/>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49" name="Line 973"/>
            <p:cNvSpPr>
              <a:spLocks noChangeShapeType="1"/>
            </p:cNvSpPr>
            <p:nvPr/>
          </p:nvSpPr>
          <p:spPr bwMode="auto">
            <a:xfrm>
              <a:off x="3866" y="3125"/>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50" name="Line 974"/>
            <p:cNvSpPr>
              <a:spLocks noChangeShapeType="1"/>
            </p:cNvSpPr>
            <p:nvPr/>
          </p:nvSpPr>
          <p:spPr bwMode="auto">
            <a:xfrm>
              <a:off x="3866" y="3162"/>
              <a:ext cx="1" cy="1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51" name="Line 975"/>
            <p:cNvSpPr>
              <a:spLocks noChangeShapeType="1"/>
            </p:cNvSpPr>
            <p:nvPr/>
          </p:nvSpPr>
          <p:spPr bwMode="auto">
            <a:xfrm>
              <a:off x="3866" y="3198"/>
              <a:ext cx="1" cy="1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52" name="Line 976"/>
            <p:cNvSpPr>
              <a:spLocks noChangeShapeType="1"/>
            </p:cNvSpPr>
            <p:nvPr/>
          </p:nvSpPr>
          <p:spPr bwMode="auto">
            <a:xfrm>
              <a:off x="3866" y="3235"/>
              <a:ext cx="1" cy="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76753" name="Freeform 977"/>
            <p:cNvSpPr>
              <a:spLocks/>
            </p:cNvSpPr>
            <p:nvPr/>
          </p:nvSpPr>
          <p:spPr bwMode="auto">
            <a:xfrm>
              <a:off x="1222" y="994"/>
              <a:ext cx="404" cy="147"/>
            </a:xfrm>
            <a:custGeom>
              <a:avLst/>
              <a:gdLst>
                <a:gd name="T0" fmla="*/ 0 w 404"/>
                <a:gd name="T1" fmla="*/ 0 h 147"/>
                <a:gd name="T2" fmla="*/ 293 w 404"/>
                <a:gd name="T3" fmla="*/ 0 h 147"/>
                <a:gd name="T4" fmla="*/ 404 w 404"/>
                <a:gd name="T5" fmla="*/ 74 h 147"/>
                <a:gd name="T6" fmla="*/ 293 w 404"/>
                <a:gd name="T7" fmla="*/ 147 h 147"/>
                <a:gd name="T8" fmla="*/ 0 w 404"/>
                <a:gd name="T9" fmla="*/ 147 h 147"/>
                <a:gd name="T10" fmla="*/ 0 w 404"/>
                <a:gd name="T11" fmla="*/ 0 h 147"/>
              </a:gdLst>
              <a:ahLst/>
              <a:cxnLst>
                <a:cxn ang="0">
                  <a:pos x="T0" y="T1"/>
                </a:cxn>
                <a:cxn ang="0">
                  <a:pos x="T2" y="T3"/>
                </a:cxn>
                <a:cxn ang="0">
                  <a:pos x="T4" y="T5"/>
                </a:cxn>
                <a:cxn ang="0">
                  <a:pos x="T6" y="T7"/>
                </a:cxn>
                <a:cxn ang="0">
                  <a:pos x="T8" y="T9"/>
                </a:cxn>
                <a:cxn ang="0">
                  <a:pos x="T10" y="T11"/>
                </a:cxn>
              </a:cxnLst>
              <a:rect l="0" t="0" r="r" b="b"/>
              <a:pathLst>
                <a:path w="404" h="147">
                  <a:moveTo>
                    <a:pt x="0" y="0"/>
                  </a:moveTo>
                  <a:lnTo>
                    <a:pt x="293" y="0"/>
                  </a:lnTo>
                  <a:lnTo>
                    <a:pt x="404" y="74"/>
                  </a:lnTo>
                  <a:lnTo>
                    <a:pt x="293" y="147"/>
                  </a:lnTo>
                  <a:lnTo>
                    <a:pt x="0" y="147"/>
                  </a:lnTo>
                  <a:lnTo>
                    <a:pt x="0" y="0"/>
                  </a:lnTo>
                  <a:close/>
                </a:path>
              </a:pathLst>
            </a:custGeom>
            <a:solidFill>
              <a:srgbClr val="FFFFFF"/>
            </a:solidFill>
            <a:ln w="6350">
              <a:solidFill>
                <a:srgbClr val="000000"/>
              </a:solidFill>
              <a:prstDash val="solid"/>
              <a:round/>
              <a:headEnd/>
              <a:tailEnd/>
            </a:ln>
          </p:spPr>
          <p:txBody>
            <a:bodyPr/>
            <a:lstStyle/>
            <a:p>
              <a:endParaRPr lang="ja-JP" altLang="en-US"/>
            </a:p>
          </p:txBody>
        </p:sp>
        <p:sp>
          <p:nvSpPr>
            <p:cNvPr id="76754" name="Rectangle 978"/>
            <p:cNvSpPr>
              <a:spLocks noChangeArrowheads="1"/>
            </p:cNvSpPr>
            <p:nvPr/>
          </p:nvSpPr>
          <p:spPr bwMode="auto">
            <a:xfrm>
              <a:off x="1249" y="1037"/>
              <a:ext cx="19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ja-JP" altLang="en-US" sz="800" b="1">
                  <a:solidFill>
                    <a:srgbClr val="000000"/>
                  </a:solidFill>
                  <a:latin typeface="ＭＳ ゴシック" panose="020B0609070205080204" pitchFamily="49" charset="-128"/>
                  <a:ea typeface="ＭＳ ゴシック" panose="020B0609070205080204" pitchFamily="49" charset="-128"/>
                </a:rPr>
                <a:t>８／</a:t>
              </a:r>
              <a:r>
                <a:rPr lang="en-US" altLang="ja-JP" sz="800" b="1">
                  <a:solidFill>
                    <a:srgbClr val="000000"/>
                  </a:solidFill>
                  <a:latin typeface="ＭＳ ゴシック" panose="020B0609070205080204" pitchFamily="49" charset="-128"/>
                  <a:ea typeface="ＭＳ ゴシック" panose="020B0609070205080204" pitchFamily="49" charset="-128"/>
                </a:rPr>
                <a:t>15</a:t>
              </a:r>
              <a:endParaRPr lang="en-US" altLang="ja-JP"/>
            </a:p>
          </p:txBody>
        </p:sp>
        <p:sp>
          <p:nvSpPr>
            <p:cNvPr id="76755" name="Rectangle 979"/>
            <p:cNvSpPr>
              <a:spLocks noChangeArrowheads="1"/>
            </p:cNvSpPr>
            <p:nvPr/>
          </p:nvSpPr>
          <p:spPr bwMode="auto">
            <a:xfrm>
              <a:off x="1846" y="774"/>
              <a:ext cx="147" cy="2498"/>
            </a:xfrm>
            <a:prstGeom prst="rect">
              <a:avLst/>
            </a:pr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ja-JP" altLang="en-US"/>
            </a:p>
          </p:txBody>
        </p:sp>
        <p:sp>
          <p:nvSpPr>
            <p:cNvPr id="76756" name="Rectangle 980"/>
            <p:cNvSpPr>
              <a:spLocks noChangeArrowheads="1"/>
            </p:cNvSpPr>
            <p:nvPr/>
          </p:nvSpPr>
          <p:spPr bwMode="auto">
            <a:xfrm rot="16200000">
              <a:off x="1262" y="2051"/>
              <a:ext cx="1476" cy="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900" b="1">
                  <a:solidFill>
                    <a:srgbClr val="000000"/>
                  </a:solidFill>
                  <a:latin typeface="ＭＳ 明朝" panose="02020609040205080304" pitchFamily="17" charset="-128"/>
                  <a:ea typeface="ＭＳ 明朝" panose="02020609040205080304" pitchFamily="17" charset="-128"/>
                </a:rPr>
                <a:t>A has a duty to recover the damage for B.</a:t>
              </a:r>
              <a:endParaRPr lang="en-US" altLang="ja-JP"/>
            </a:p>
          </p:txBody>
        </p:sp>
        <p:sp>
          <p:nvSpPr>
            <p:cNvPr id="76757" name="Rectangle 981"/>
            <p:cNvSpPr>
              <a:spLocks noChangeArrowheads="1"/>
            </p:cNvSpPr>
            <p:nvPr/>
          </p:nvSpPr>
          <p:spPr bwMode="auto">
            <a:xfrm>
              <a:off x="2544" y="1068"/>
              <a:ext cx="220" cy="1175"/>
            </a:xfrm>
            <a:prstGeom prst="rect">
              <a:avLst/>
            </a:pr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ja-JP" altLang="en-US"/>
            </a:p>
          </p:txBody>
        </p:sp>
        <p:sp>
          <p:nvSpPr>
            <p:cNvPr id="76758" name="Rectangle 982"/>
            <p:cNvSpPr>
              <a:spLocks noChangeArrowheads="1"/>
            </p:cNvSpPr>
            <p:nvPr/>
          </p:nvSpPr>
          <p:spPr bwMode="auto">
            <a:xfrm rot="16200000">
              <a:off x="2484" y="1651"/>
              <a:ext cx="576" cy="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900" b="1">
                  <a:solidFill>
                    <a:srgbClr val="000000"/>
                  </a:solidFill>
                  <a:latin typeface="ＭＳ 明朝" panose="02020609040205080304" pitchFamily="17" charset="-128"/>
                  <a:ea typeface="ＭＳ 明朝" panose="02020609040205080304" pitchFamily="17" charset="-128"/>
                </a:rPr>
                <a:t>B has a duty to </a:t>
              </a:r>
              <a:endParaRPr lang="en-US" altLang="ja-JP"/>
            </a:p>
          </p:txBody>
        </p:sp>
        <p:sp>
          <p:nvSpPr>
            <p:cNvPr id="76759" name="Rectangle 983"/>
            <p:cNvSpPr>
              <a:spLocks noChangeArrowheads="1"/>
            </p:cNvSpPr>
            <p:nvPr/>
          </p:nvSpPr>
          <p:spPr bwMode="auto">
            <a:xfrm rot="16200000">
              <a:off x="2356" y="1654"/>
              <a:ext cx="684" cy="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900" b="1">
                  <a:solidFill>
                    <a:srgbClr val="000000"/>
                  </a:solidFill>
                  <a:latin typeface="ＭＳ 明朝" panose="02020609040205080304" pitchFamily="17" charset="-128"/>
                  <a:ea typeface="ＭＳ 明朝" panose="02020609040205080304" pitchFamily="17" charset="-128"/>
                </a:rPr>
                <a:t>repair the machine.</a:t>
              </a:r>
              <a:endParaRPr lang="en-US" altLang="ja-JP"/>
            </a:p>
          </p:txBody>
        </p:sp>
        <p:sp>
          <p:nvSpPr>
            <p:cNvPr id="76760" name="Rectangle 984"/>
            <p:cNvSpPr>
              <a:spLocks noChangeArrowheads="1"/>
            </p:cNvSpPr>
            <p:nvPr/>
          </p:nvSpPr>
          <p:spPr bwMode="auto">
            <a:xfrm rot="16200000">
              <a:off x="3499" y="1667"/>
              <a:ext cx="1044" cy="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900" b="1">
                  <a:solidFill>
                    <a:srgbClr val="000000"/>
                  </a:solidFill>
                  <a:latin typeface="ＭＳ 明朝" panose="02020609040205080304" pitchFamily="17" charset="-128"/>
                  <a:ea typeface="ＭＳ 明朝" panose="02020609040205080304" pitchFamily="17" charset="-128"/>
                </a:rPr>
                <a:t>B may claim A the the damage.</a:t>
              </a:r>
              <a:endParaRPr lang="en-US" altLang="ja-JP"/>
            </a:p>
          </p:txBody>
        </p:sp>
        <p:sp>
          <p:nvSpPr>
            <p:cNvPr id="76761" name="Rectangle 985"/>
            <p:cNvSpPr>
              <a:spLocks noChangeArrowheads="1"/>
            </p:cNvSpPr>
            <p:nvPr/>
          </p:nvSpPr>
          <p:spPr bwMode="auto">
            <a:xfrm>
              <a:off x="459" y="654"/>
              <a:ext cx="96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The machine is operating</a:t>
              </a:r>
              <a:endParaRPr lang="en-US" altLang="ja-JP"/>
            </a:p>
          </p:txBody>
        </p:sp>
        <p:sp>
          <p:nvSpPr>
            <p:cNvPr id="76762" name="Rectangle 986"/>
            <p:cNvSpPr>
              <a:spLocks noChangeArrowheads="1"/>
            </p:cNvSpPr>
            <p:nvPr/>
          </p:nvSpPr>
          <p:spPr bwMode="auto">
            <a:xfrm>
              <a:off x="702" y="732"/>
              <a:ext cx="48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out of order</a:t>
              </a:r>
              <a:endParaRPr lang="en-US" altLang="ja-JP"/>
            </a:p>
          </p:txBody>
        </p:sp>
        <p:sp>
          <p:nvSpPr>
            <p:cNvPr id="76763" name="Rectangle 987"/>
            <p:cNvSpPr>
              <a:spLocks noChangeArrowheads="1"/>
            </p:cNvSpPr>
            <p:nvPr/>
          </p:nvSpPr>
          <p:spPr bwMode="auto">
            <a:xfrm>
              <a:off x="439" y="809"/>
              <a:ext cx="100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B noticed to A specifying</a:t>
              </a:r>
              <a:endParaRPr lang="en-US" altLang="ja-JP"/>
            </a:p>
          </p:txBody>
        </p:sp>
        <p:sp>
          <p:nvSpPr>
            <p:cNvPr id="76764" name="Rectangle 988"/>
            <p:cNvSpPr>
              <a:spLocks noChangeArrowheads="1"/>
            </p:cNvSpPr>
            <p:nvPr/>
          </p:nvSpPr>
          <p:spPr bwMode="auto">
            <a:xfrm>
              <a:off x="439" y="886"/>
              <a:ext cx="100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the nature of the lack of</a:t>
              </a:r>
              <a:endParaRPr lang="en-US" altLang="ja-JP"/>
            </a:p>
          </p:txBody>
        </p:sp>
        <p:sp>
          <p:nvSpPr>
            <p:cNvPr id="76765" name="Rectangle 989"/>
            <p:cNvSpPr>
              <a:spLocks noChangeArrowheads="1"/>
            </p:cNvSpPr>
            <p:nvPr/>
          </p:nvSpPr>
          <p:spPr bwMode="auto">
            <a:xfrm>
              <a:off x="742" y="963"/>
              <a:ext cx="40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conformity</a:t>
              </a:r>
              <a:endParaRPr lang="en-US" altLang="ja-JP"/>
            </a:p>
          </p:txBody>
        </p:sp>
        <p:sp>
          <p:nvSpPr>
            <p:cNvPr id="76766" name="Rectangle 990"/>
            <p:cNvSpPr>
              <a:spLocks noChangeArrowheads="1"/>
            </p:cNvSpPr>
            <p:nvPr/>
          </p:nvSpPr>
          <p:spPr bwMode="auto">
            <a:xfrm>
              <a:off x="459" y="1395"/>
              <a:ext cx="96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B asked A to repair the </a:t>
              </a:r>
              <a:endParaRPr lang="en-US" altLang="ja-JP"/>
            </a:p>
          </p:txBody>
        </p:sp>
        <p:sp>
          <p:nvSpPr>
            <p:cNvPr id="76767" name="Rectangle 991"/>
            <p:cNvSpPr>
              <a:spLocks noChangeArrowheads="1"/>
            </p:cNvSpPr>
            <p:nvPr/>
          </p:nvSpPr>
          <p:spPr bwMode="auto">
            <a:xfrm>
              <a:off x="419" y="1472"/>
              <a:ext cx="104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 machine within one month.</a:t>
              </a:r>
              <a:endParaRPr lang="en-US" altLang="ja-JP"/>
            </a:p>
          </p:txBody>
        </p:sp>
        <p:sp>
          <p:nvSpPr>
            <p:cNvPr id="76768" name="Rectangle 992"/>
            <p:cNvSpPr>
              <a:spLocks noChangeArrowheads="1"/>
            </p:cNvSpPr>
            <p:nvPr/>
          </p:nvSpPr>
          <p:spPr bwMode="auto">
            <a:xfrm>
              <a:off x="585" y="3525"/>
              <a:ext cx="64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A restituted the</a:t>
              </a:r>
              <a:endParaRPr lang="en-US" altLang="ja-JP"/>
            </a:p>
          </p:txBody>
        </p:sp>
        <p:sp>
          <p:nvSpPr>
            <p:cNvPr id="76769" name="Rectangle 993"/>
            <p:cNvSpPr>
              <a:spLocks noChangeArrowheads="1"/>
            </p:cNvSpPr>
            <p:nvPr/>
          </p:nvSpPr>
          <p:spPr bwMode="auto">
            <a:xfrm>
              <a:off x="585" y="3602"/>
              <a:ext cx="64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price paid by B.</a:t>
              </a:r>
              <a:endParaRPr lang="en-US" altLang="ja-JP"/>
            </a:p>
          </p:txBody>
        </p:sp>
        <p:sp>
          <p:nvSpPr>
            <p:cNvPr id="76770" name="Rectangle 994"/>
            <p:cNvSpPr>
              <a:spLocks noChangeArrowheads="1"/>
            </p:cNvSpPr>
            <p:nvPr/>
          </p:nvSpPr>
          <p:spPr bwMode="auto">
            <a:xfrm>
              <a:off x="464" y="3195"/>
              <a:ext cx="88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A recovered the damge.</a:t>
              </a:r>
              <a:endParaRPr lang="en-US" altLang="ja-JP"/>
            </a:p>
          </p:txBody>
        </p:sp>
        <p:sp>
          <p:nvSpPr>
            <p:cNvPr id="76771" name="Rectangle 995"/>
            <p:cNvSpPr>
              <a:spLocks noChangeArrowheads="1"/>
            </p:cNvSpPr>
            <p:nvPr/>
          </p:nvSpPr>
          <p:spPr bwMode="auto">
            <a:xfrm>
              <a:off x="403" y="3272"/>
              <a:ext cx="100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1000">
                  <a:solidFill>
                    <a:srgbClr val="000000"/>
                  </a:solidFill>
                  <a:latin typeface="ＭＳ 明朝" panose="02020609040205080304" pitchFamily="17" charset="-128"/>
                  <a:ea typeface="ＭＳ 明朝" panose="02020609040205080304" pitchFamily="17" charset="-128"/>
                </a:rPr>
                <a:t>B restituted the machine.</a:t>
              </a:r>
              <a:endParaRPr lang="en-US" altLang="ja-JP"/>
            </a:p>
          </p:txBody>
        </p:sp>
        <p:sp>
          <p:nvSpPr>
            <p:cNvPr id="76772" name="Rectangle 996"/>
            <p:cNvSpPr>
              <a:spLocks noChangeArrowheads="1"/>
            </p:cNvSpPr>
            <p:nvPr/>
          </p:nvSpPr>
          <p:spPr bwMode="auto">
            <a:xfrm>
              <a:off x="4418" y="921"/>
              <a:ext cx="514" cy="147"/>
            </a:xfrm>
            <a:prstGeom prst="rect">
              <a:avLst/>
            </a:prstGeom>
            <a:pattFill prst="ltUpDiag">
              <a:fgClr>
                <a:srgbClr val="00FFFF"/>
              </a:fgClr>
              <a:bgClr>
                <a:srgbClr val="FFFFFF"/>
              </a:bgClr>
            </a:pattFill>
            <a:ln w="14288">
              <a:solidFill>
                <a:srgbClr val="000000"/>
              </a:solidFill>
              <a:miter lim="800000"/>
              <a:headEnd/>
              <a:tailEnd/>
            </a:ln>
          </p:spPr>
          <p:txBody>
            <a:bodyPr/>
            <a:lstStyle/>
            <a:p>
              <a:endParaRPr lang="ja-JP" altLang="en-US"/>
            </a:p>
          </p:txBody>
        </p:sp>
        <p:sp>
          <p:nvSpPr>
            <p:cNvPr id="76773" name="Rectangle 997"/>
            <p:cNvSpPr>
              <a:spLocks noChangeArrowheads="1"/>
            </p:cNvSpPr>
            <p:nvPr/>
          </p:nvSpPr>
          <p:spPr bwMode="auto">
            <a:xfrm>
              <a:off x="4431" y="930"/>
              <a:ext cx="41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duty to reco-</a:t>
              </a:r>
              <a:endParaRPr lang="en-US" altLang="ja-JP"/>
            </a:p>
          </p:txBody>
        </p:sp>
        <p:sp>
          <p:nvSpPr>
            <p:cNvPr id="76774" name="Rectangle 998"/>
            <p:cNvSpPr>
              <a:spLocks noChangeArrowheads="1"/>
            </p:cNvSpPr>
            <p:nvPr/>
          </p:nvSpPr>
          <p:spPr bwMode="auto">
            <a:xfrm>
              <a:off x="4414" y="994"/>
              <a:ext cx="44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ver the damage</a:t>
              </a:r>
              <a:endParaRPr lang="en-US" altLang="ja-JP"/>
            </a:p>
          </p:txBody>
        </p:sp>
        <p:sp>
          <p:nvSpPr>
            <p:cNvPr id="76775" name="Rectangle 999"/>
            <p:cNvSpPr>
              <a:spLocks noChangeArrowheads="1"/>
            </p:cNvSpPr>
            <p:nvPr/>
          </p:nvSpPr>
          <p:spPr bwMode="auto">
            <a:xfrm>
              <a:off x="4418" y="1692"/>
              <a:ext cx="514" cy="147"/>
            </a:xfrm>
            <a:prstGeom prst="rect">
              <a:avLst/>
            </a:prstGeom>
            <a:pattFill prst="ltUpDiag">
              <a:fgClr>
                <a:srgbClr val="00FFFF"/>
              </a:fgClr>
              <a:bgClr>
                <a:srgbClr val="FFFFFF"/>
              </a:bgClr>
            </a:pattFill>
            <a:ln w="14288">
              <a:solidFill>
                <a:srgbClr val="000000"/>
              </a:solidFill>
              <a:miter lim="800000"/>
              <a:headEnd/>
              <a:tailEnd/>
            </a:ln>
          </p:spPr>
          <p:txBody>
            <a:bodyPr/>
            <a:lstStyle/>
            <a:p>
              <a:endParaRPr lang="ja-JP" altLang="en-US"/>
            </a:p>
          </p:txBody>
        </p:sp>
        <p:sp>
          <p:nvSpPr>
            <p:cNvPr id="76776" name="Rectangle 1000"/>
            <p:cNvSpPr>
              <a:spLocks noChangeArrowheads="1"/>
            </p:cNvSpPr>
            <p:nvPr/>
          </p:nvSpPr>
          <p:spPr bwMode="auto">
            <a:xfrm>
              <a:off x="4414" y="1701"/>
              <a:ext cx="44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duty to repair</a:t>
              </a:r>
              <a:endParaRPr lang="en-US" altLang="ja-JP"/>
            </a:p>
          </p:txBody>
        </p:sp>
        <p:sp>
          <p:nvSpPr>
            <p:cNvPr id="76777" name="Rectangle 1001"/>
            <p:cNvSpPr>
              <a:spLocks noChangeArrowheads="1"/>
            </p:cNvSpPr>
            <p:nvPr/>
          </p:nvSpPr>
          <p:spPr bwMode="auto">
            <a:xfrm>
              <a:off x="4466" y="1766"/>
              <a:ext cx="35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the machine</a:t>
              </a:r>
              <a:endParaRPr lang="en-US" altLang="ja-JP"/>
            </a:p>
          </p:txBody>
        </p:sp>
        <p:sp>
          <p:nvSpPr>
            <p:cNvPr id="76778" name="Rectangle 1002"/>
            <p:cNvSpPr>
              <a:spLocks noChangeArrowheads="1"/>
            </p:cNvSpPr>
            <p:nvPr/>
          </p:nvSpPr>
          <p:spPr bwMode="auto">
            <a:xfrm>
              <a:off x="4418" y="1839"/>
              <a:ext cx="514" cy="147"/>
            </a:xfrm>
            <a:prstGeom prst="rect">
              <a:avLst/>
            </a:prstGeom>
            <a:pattFill prst="ltUpDiag">
              <a:fgClr>
                <a:srgbClr val="00FFFF"/>
              </a:fgClr>
              <a:bgClr>
                <a:srgbClr val="FFFFFF"/>
              </a:bgClr>
            </a:pattFill>
            <a:ln w="14288">
              <a:solidFill>
                <a:srgbClr val="000000"/>
              </a:solidFill>
              <a:miter lim="800000"/>
              <a:headEnd/>
              <a:tailEnd/>
            </a:ln>
          </p:spPr>
          <p:txBody>
            <a:bodyPr/>
            <a:lstStyle/>
            <a:p>
              <a:endParaRPr lang="ja-JP" altLang="en-US"/>
            </a:p>
          </p:txBody>
        </p:sp>
        <p:sp>
          <p:nvSpPr>
            <p:cNvPr id="76779" name="Rectangle 1003"/>
            <p:cNvSpPr>
              <a:spLocks noChangeArrowheads="1"/>
            </p:cNvSpPr>
            <p:nvPr/>
          </p:nvSpPr>
          <p:spPr bwMode="auto">
            <a:xfrm>
              <a:off x="4431" y="1848"/>
              <a:ext cx="41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duty to reco-</a:t>
              </a:r>
              <a:endParaRPr lang="en-US" altLang="ja-JP"/>
            </a:p>
          </p:txBody>
        </p:sp>
        <p:sp>
          <p:nvSpPr>
            <p:cNvPr id="76780" name="Rectangle 1004"/>
            <p:cNvSpPr>
              <a:spLocks noChangeArrowheads="1"/>
            </p:cNvSpPr>
            <p:nvPr/>
          </p:nvSpPr>
          <p:spPr bwMode="auto">
            <a:xfrm>
              <a:off x="4414" y="1913"/>
              <a:ext cx="44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ver the damage</a:t>
              </a:r>
              <a:endParaRPr lang="en-US" altLang="ja-JP"/>
            </a:p>
          </p:txBody>
        </p:sp>
        <p:sp>
          <p:nvSpPr>
            <p:cNvPr id="76781" name="Rectangle 1005"/>
            <p:cNvSpPr>
              <a:spLocks noChangeArrowheads="1"/>
            </p:cNvSpPr>
            <p:nvPr/>
          </p:nvSpPr>
          <p:spPr bwMode="auto">
            <a:xfrm>
              <a:off x="4418" y="2280"/>
              <a:ext cx="514" cy="147"/>
            </a:xfrm>
            <a:prstGeom prst="rect">
              <a:avLst/>
            </a:prstGeom>
            <a:pattFill prst="ltUpDiag">
              <a:fgClr>
                <a:srgbClr val="00FFFF"/>
              </a:fgClr>
              <a:bgClr>
                <a:srgbClr val="FFFFFF"/>
              </a:bgClr>
            </a:pattFill>
            <a:ln w="14288">
              <a:solidFill>
                <a:srgbClr val="000000"/>
              </a:solidFill>
              <a:miter lim="800000"/>
              <a:headEnd/>
              <a:tailEnd/>
            </a:ln>
          </p:spPr>
          <p:txBody>
            <a:bodyPr/>
            <a:lstStyle/>
            <a:p>
              <a:endParaRPr lang="ja-JP" altLang="en-US"/>
            </a:p>
          </p:txBody>
        </p:sp>
        <p:sp>
          <p:nvSpPr>
            <p:cNvPr id="76782" name="Rectangle 1006"/>
            <p:cNvSpPr>
              <a:spLocks noChangeArrowheads="1"/>
            </p:cNvSpPr>
            <p:nvPr/>
          </p:nvSpPr>
          <p:spPr bwMode="auto">
            <a:xfrm>
              <a:off x="4414" y="2289"/>
              <a:ext cx="44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duty to repair</a:t>
              </a:r>
              <a:endParaRPr lang="en-US" altLang="ja-JP"/>
            </a:p>
          </p:txBody>
        </p:sp>
        <p:sp>
          <p:nvSpPr>
            <p:cNvPr id="76783" name="Rectangle 1007"/>
            <p:cNvSpPr>
              <a:spLocks noChangeArrowheads="1"/>
            </p:cNvSpPr>
            <p:nvPr/>
          </p:nvSpPr>
          <p:spPr bwMode="auto">
            <a:xfrm>
              <a:off x="4466" y="2353"/>
              <a:ext cx="35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the machine</a:t>
              </a:r>
              <a:endParaRPr lang="en-US" altLang="ja-JP"/>
            </a:p>
          </p:txBody>
        </p:sp>
        <p:sp>
          <p:nvSpPr>
            <p:cNvPr id="76784" name="Rectangle 1008"/>
            <p:cNvSpPr>
              <a:spLocks noChangeArrowheads="1"/>
            </p:cNvSpPr>
            <p:nvPr/>
          </p:nvSpPr>
          <p:spPr bwMode="auto">
            <a:xfrm>
              <a:off x="4418" y="2427"/>
              <a:ext cx="514" cy="147"/>
            </a:xfrm>
            <a:prstGeom prst="rect">
              <a:avLst/>
            </a:prstGeom>
            <a:pattFill prst="ltUpDiag">
              <a:fgClr>
                <a:srgbClr val="00FFFF"/>
              </a:fgClr>
              <a:bgClr>
                <a:srgbClr val="FFFFFF"/>
              </a:bgClr>
            </a:pattFill>
            <a:ln w="14288">
              <a:solidFill>
                <a:srgbClr val="000000"/>
              </a:solidFill>
              <a:miter lim="800000"/>
              <a:headEnd/>
              <a:tailEnd/>
            </a:ln>
          </p:spPr>
          <p:txBody>
            <a:bodyPr/>
            <a:lstStyle/>
            <a:p>
              <a:endParaRPr lang="ja-JP" altLang="en-US"/>
            </a:p>
          </p:txBody>
        </p:sp>
        <p:sp>
          <p:nvSpPr>
            <p:cNvPr id="76785" name="Rectangle 1009"/>
            <p:cNvSpPr>
              <a:spLocks noChangeArrowheads="1"/>
            </p:cNvSpPr>
            <p:nvPr/>
          </p:nvSpPr>
          <p:spPr bwMode="auto">
            <a:xfrm>
              <a:off x="4431" y="2436"/>
              <a:ext cx="41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duty to reco-</a:t>
              </a:r>
              <a:endParaRPr lang="en-US" altLang="ja-JP"/>
            </a:p>
          </p:txBody>
        </p:sp>
      </p:grpSp>
      <p:sp>
        <p:nvSpPr>
          <p:cNvPr id="76787" name="Rectangle 1011"/>
          <p:cNvSpPr>
            <a:spLocks noChangeArrowheads="1"/>
          </p:cNvSpPr>
          <p:nvPr/>
        </p:nvSpPr>
        <p:spPr bwMode="auto">
          <a:xfrm>
            <a:off x="7051675" y="4127500"/>
            <a:ext cx="7112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ver the damage</a:t>
            </a:r>
            <a:endParaRPr lang="en-US" altLang="ja-JP"/>
          </a:p>
        </p:txBody>
      </p:sp>
      <p:sp>
        <p:nvSpPr>
          <p:cNvPr id="76788" name="Rectangle 1012"/>
          <p:cNvSpPr>
            <a:spLocks noChangeArrowheads="1"/>
          </p:cNvSpPr>
          <p:nvPr/>
        </p:nvSpPr>
        <p:spPr bwMode="auto">
          <a:xfrm>
            <a:off x="7058025" y="4652963"/>
            <a:ext cx="815975" cy="233362"/>
          </a:xfrm>
          <a:prstGeom prst="rect">
            <a:avLst/>
          </a:prstGeom>
          <a:pattFill prst="ltUpDiag">
            <a:fgClr>
              <a:srgbClr val="00FFFF"/>
            </a:fgClr>
            <a:bgClr>
              <a:srgbClr val="FFFFFF"/>
            </a:bgClr>
          </a:pattFill>
          <a:ln w="14288">
            <a:solidFill>
              <a:srgbClr val="000000"/>
            </a:solidFill>
            <a:miter lim="800000"/>
            <a:headEnd/>
            <a:tailEnd/>
          </a:ln>
        </p:spPr>
        <p:txBody>
          <a:bodyPr/>
          <a:lstStyle/>
          <a:p>
            <a:endParaRPr lang="ja-JP" altLang="en-US"/>
          </a:p>
        </p:txBody>
      </p:sp>
      <p:sp>
        <p:nvSpPr>
          <p:cNvPr id="76789" name="Rectangle 1013"/>
          <p:cNvSpPr>
            <a:spLocks noChangeArrowheads="1"/>
          </p:cNvSpPr>
          <p:nvPr/>
        </p:nvSpPr>
        <p:spPr bwMode="auto">
          <a:xfrm>
            <a:off x="7051675" y="4667250"/>
            <a:ext cx="7112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duty to resti-</a:t>
            </a:r>
            <a:endParaRPr lang="en-US" altLang="ja-JP"/>
          </a:p>
        </p:txBody>
      </p:sp>
      <p:sp>
        <p:nvSpPr>
          <p:cNvPr id="76790" name="Rectangle 1014"/>
          <p:cNvSpPr>
            <a:spLocks noChangeArrowheads="1"/>
          </p:cNvSpPr>
          <p:nvPr/>
        </p:nvSpPr>
        <p:spPr bwMode="auto">
          <a:xfrm>
            <a:off x="7051675" y="4768850"/>
            <a:ext cx="7112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tute the price</a:t>
            </a:r>
            <a:endParaRPr lang="en-US" altLang="ja-JP"/>
          </a:p>
        </p:txBody>
      </p:sp>
      <p:sp>
        <p:nvSpPr>
          <p:cNvPr id="76791" name="Rectangle 1015"/>
          <p:cNvSpPr>
            <a:spLocks noChangeArrowheads="1"/>
          </p:cNvSpPr>
          <p:nvPr/>
        </p:nvSpPr>
        <p:spPr bwMode="auto">
          <a:xfrm>
            <a:off x="7058025" y="5119688"/>
            <a:ext cx="815975" cy="233362"/>
          </a:xfrm>
          <a:prstGeom prst="rect">
            <a:avLst/>
          </a:prstGeom>
          <a:pattFill prst="ltUpDiag">
            <a:fgClr>
              <a:srgbClr val="00FFFF"/>
            </a:fgClr>
            <a:bgClr>
              <a:srgbClr val="FFFFFF"/>
            </a:bgClr>
          </a:pattFill>
          <a:ln w="14288">
            <a:solidFill>
              <a:srgbClr val="000000"/>
            </a:solidFill>
            <a:miter lim="800000"/>
            <a:headEnd/>
            <a:tailEnd/>
          </a:ln>
        </p:spPr>
        <p:txBody>
          <a:bodyPr/>
          <a:lstStyle/>
          <a:p>
            <a:endParaRPr lang="ja-JP" altLang="en-US"/>
          </a:p>
        </p:txBody>
      </p:sp>
      <p:sp>
        <p:nvSpPr>
          <p:cNvPr id="76792" name="Rectangle 1016"/>
          <p:cNvSpPr>
            <a:spLocks noChangeArrowheads="1"/>
          </p:cNvSpPr>
          <p:nvPr/>
        </p:nvSpPr>
        <p:spPr bwMode="auto">
          <a:xfrm>
            <a:off x="7078663" y="5133975"/>
            <a:ext cx="6604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duty to reco-</a:t>
            </a:r>
            <a:endParaRPr lang="en-US" altLang="ja-JP"/>
          </a:p>
        </p:txBody>
      </p:sp>
      <p:sp>
        <p:nvSpPr>
          <p:cNvPr id="76793" name="Rectangle 1017"/>
          <p:cNvSpPr>
            <a:spLocks noChangeArrowheads="1"/>
          </p:cNvSpPr>
          <p:nvPr/>
        </p:nvSpPr>
        <p:spPr bwMode="auto">
          <a:xfrm>
            <a:off x="7051675" y="5235575"/>
            <a:ext cx="7112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ver the damage</a:t>
            </a:r>
            <a:endParaRPr lang="en-US" altLang="ja-JP"/>
          </a:p>
        </p:txBody>
      </p:sp>
      <p:sp>
        <p:nvSpPr>
          <p:cNvPr id="76794" name="Rectangle 1018"/>
          <p:cNvSpPr>
            <a:spLocks noChangeArrowheads="1"/>
          </p:cNvSpPr>
          <p:nvPr/>
        </p:nvSpPr>
        <p:spPr bwMode="auto">
          <a:xfrm>
            <a:off x="7874000" y="4886325"/>
            <a:ext cx="815975" cy="233363"/>
          </a:xfrm>
          <a:prstGeom prst="rect">
            <a:avLst/>
          </a:prstGeom>
          <a:pattFill prst="ltUpDiag">
            <a:fgClr>
              <a:srgbClr val="00FFFF"/>
            </a:fgClr>
            <a:bgClr>
              <a:srgbClr val="FFFFFF"/>
            </a:bgClr>
          </a:pattFill>
          <a:ln w="14288">
            <a:solidFill>
              <a:srgbClr val="000000"/>
            </a:solidFill>
            <a:miter lim="800000"/>
            <a:headEnd/>
            <a:tailEnd/>
          </a:ln>
        </p:spPr>
        <p:txBody>
          <a:bodyPr/>
          <a:lstStyle/>
          <a:p>
            <a:endParaRPr lang="ja-JP" altLang="en-US"/>
          </a:p>
        </p:txBody>
      </p:sp>
      <p:sp>
        <p:nvSpPr>
          <p:cNvPr id="76795" name="Rectangle 1019"/>
          <p:cNvSpPr>
            <a:spLocks noChangeArrowheads="1"/>
          </p:cNvSpPr>
          <p:nvPr/>
        </p:nvSpPr>
        <p:spPr bwMode="auto">
          <a:xfrm>
            <a:off x="7867650" y="4900613"/>
            <a:ext cx="7112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duty to resti-</a:t>
            </a:r>
            <a:endParaRPr lang="en-US" altLang="ja-JP"/>
          </a:p>
        </p:txBody>
      </p:sp>
      <p:sp>
        <p:nvSpPr>
          <p:cNvPr id="76796" name="Rectangle 1020"/>
          <p:cNvSpPr>
            <a:spLocks noChangeArrowheads="1"/>
          </p:cNvSpPr>
          <p:nvPr/>
        </p:nvSpPr>
        <p:spPr bwMode="auto">
          <a:xfrm>
            <a:off x="7921625" y="5002213"/>
            <a:ext cx="6096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tute machine</a:t>
            </a:r>
            <a:endParaRPr lang="en-US" altLang="ja-JP"/>
          </a:p>
        </p:txBody>
      </p:sp>
      <p:sp>
        <p:nvSpPr>
          <p:cNvPr id="76797" name="Rectangle 1021"/>
          <p:cNvSpPr>
            <a:spLocks noChangeArrowheads="1"/>
          </p:cNvSpPr>
          <p:nvPr/>
        </p:nvSpPr>
        <p:spPr bwMode="auto">
          <a:xfrm>
            <a:off x="7874000" y="5527675"/>
            <a:ext cx="815975" cy="233363"/>
          </a:xfrm>
          <a:prstGeom prst="rect">
            <a:avLst/>
          </a:prstGeom>
          <a:pattFill prst="ltUpDiag">
            <a:fgClr>
              <a:srgbClr val="00FFFF"/>
            </a:fgClr>
            <a:bgClr>
              <a:srgbClr val="FFFFFF"/>
            </a:bgClr>
          </a:pattFill>
          <a:ln w="14288">
            <a:solidFill>
              <a:srgbClr val="000000"/>
            </a:solidFill>
            <a:miter lim="800000"/>
            <a:headEnd/>
            <a:tailEnd/>
          </a:ln>
        </p:spPr>
        <p:txBody>
          <a:bodyPr/>
          <a:lstStyle/>
          <a:p>
            <a:endParaRPr lang="ja-JP" altLang="en-US"/>
          </a:p>
        </p:txBody>
      </p:sp>
      <p:sp>
        <p:nvSpPr>
          <p:cNvPr id="76798" name="Rectangle 1022"/>
          <p:cNvSpPr>
            <a:spLocks noChangeArrowheads="1"/>
          </p:cNvSpPr>
          <p:nvPr/>
        </p:nvSpPr>
        <p:spPr bwMode="auto">
          <a:xfrm>
            <a:off x="7867650" y="5541963"/>
            <a:ext cx="7112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duty to resti-</a:t>
            </a:r>
            <a:endParaRPr lang="en-US" altLang="ja-JP"/>
          </a:p>
        </p:txBody>
      </p:sp>
      <p:sp>
        <p:nvSpPr>
          <p:cNvPr id="76799" name="Rectangle 1023"/>
          <p:cNvSpPr>
            <a:spLocks noChangeArrowheads="1"/>
          </p:cNvSpPr>
          <p:nvPr/>
        </p:nvSpPr>
        <p:spPr bwMode="auto">
          <a:xfrm>
            <a:off x="7921625" y="5645150"/>
            <a:ext cx="6096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tute machine</a:t>
            </a:r>
            <a:endParaRPr lang="en-US" altLang="ja-JP"/>
          </a:p>
        </p:txBody>
      </p:sp>
      <p:sp>
        <p:nvSpPr>
          <p:cNvPr id="89088" name="Rectangle 1024"/>
          <p:cNvSpPr>
            <a:spLocks noChangeArrowheads="1"/>
          </p:cNvSpPr>
          <p:nvPr/>
        </p:nvSpPr>
        <p:spPr bwMode="auto">
          <a:xfrm>
            <a:off x="7058025" y="5994400"/>
            <a:ext cx="1631950" cy="233363"/>
          </a:xfrm>
          <a:prstGeom prst="rect">
            <a:avLst/>
          </a:prstGeom>
          <a:solidFill>
            <a:srgbClr val="FFFFFF"/>
          </a:solidFill>
          <a:ln w="6350">
            <a:solidFill>
              <a:srgbClr val="000000"/>
            </a:solidFill>
            <a:miter lim="800000"/>
            <a:headEnd/>
            <a:tailEnd/>
          </a:ln>
        </p:spPr>
        <p:txBody>
          <a:bodyPr/>
          <a:lstStyle/>
          <a:p>
            <a:endParaRPr lang="ja-JP" altLang="en-US"/>
          </a:p>
        </p:txBody>
      </p:sp>
      <p:sp>
        <p:nvSpPr>
          <p:cNvPr id="89089" name="Rectangle 1025"/>
          <p:cNvSpPr>
            <a:spLocks noChangeArrowheads="1"/>
          </p:cNvSpPr>
          <p:nvPr/>
        </p:nvSpPr>
        <p:spPr bwMode="auto">
          <a:xfrm>
            <a:off x="7542213" y="6008688"/>
            <a:ext cx="5588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There is no</a:t>
            </a:r>
            <a:endParaRPr lang="en-US" altLang="ja-JP"/>
          </a:p>
        </p:txBody>
      </p:sp>
      <p:sp>
        <p:nvSpPr>
          <p:cNvPr id="89090" name="Rectangle 1026"/>
          <p:cNvSpPr>
            <a:spLocks noChangeArrowheads="1"/>
          </p:cNvSpPr>
          <p:nvPr/>
        </p:nvSpPr>
        <p:spPr bwMode="auto">
          <a:xfrm>
            <a:off x="7459663" y="6110288"/>
            <a:ext cx="7112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legal relation</a:t>
            </a:r>
            <a:endParaRPr lang="en-US" altLang="ja-JP"/>
          </a:p>
        </p:txBody>
      </p:sp>
      <p:sp>
        <p:nvSpPr>
          <p:cNvPr id="89091" name="Rectangle 1027"/>
          <p:cNvSpPr>
            <a:spLocks noChangeArrowheads="1"/>
          </p:cNvSpPr>
          <p:nvPr/>
        </p:nvSpPr>
        <p:spPr bwMode="auto">
          <a:xfrm>
            <a:off x="4851400" y="3865563"/>
            <a:ext cx="2540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B may</a:t>
            </a:r>
            <a:endParaRPr lang="en-US" altLang="ja-JP"/>
          </a:p>
        </p:txBody>
      </p:sp>
      <p:sp>
        <p:nvSpPr>
          <p:cNvPr id="89092" name="Rectangle 1028"/>
          <p:cNvSpPr>
            <a:spLocks noChangeArrowheads="1"/>
          </p:cNvSpPr>
          <p:nvPr/>
        </p:nvSpPr>
        <p:spPr bwMode="auto">
          <a:xfrm>
            <a:off x="4740275" y="3967163"/>
            <a:ext cx="4572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require A</a:t>
            </a:r>
            <a:endParaRPr lang="en-US" altLang="ja-JP"/>
          </a:p>
        </p:txBody>
      </p:sp>
      <p:sp>
        <p:nvSpPr>
          <p:cNvPr id="89093" name="Rectangle 1029"/>
          <p:cNvSpPr>
            <a:spLocks noChangeArrowheads="1"/>
          </p:cNvSpPr>
          <p:nvPr/>
        </p:nvSpPr>
        <p:spPr bwMode="auto">
          <a:xfrm>
            <a:off x="4740275" y="4070350"/>
            <a:ext cx="4572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to repair</a:t>
            </a:r>
            <a:endParaRPr lang="en-US" altLang="ja-JP"/>
          </a:p>
        </p:txBody>
      </p:sp>
      <p:sp>
        <p:nvSpPr>
          <p:cNvPr id="89094" name="Rectangle 1030"/>
          <p:cNvSpPr>
            <a:spLocks noChangeArrowheads="1"/>
          </p:cNvSpPr>
          <p:nvPr/>
        </p:nvSpPr>
        <p:spPr bwMode="auto">
          <a:xfrm>
            <a:off x="4684713" y="4171950"/>
            <a:ext cx="5588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the machine</a:t>
            </a:r>
            <a:endParaRPr lang="en-US" altLang="ja-JP"/>
          </a:p>
        </p:txBody>
      </p:sp>
      <p:sp>
        <p:nvSpPr>
          <p:cNvPr id="89095" name="Rectangle 1031"/>
          <p:cNvSpPr>
            <a:spLocks noChangeArrowheads="1"/>
          </p:cNvSpPr>
          <p:nvPr/>
        </p:nvSpPr>
        <p:spPr bwMode="auto">
          <a:xfrm>
            <a:off x="4724400" y="4537075"/>
            <a:ext cx="582613" cy="1398588"/>
          </a:xfrm>
          <a:prstGeom prst="rect">
            <a:avLst/>
          </a:prstGeom>
          <a:solidFill>
            <a:srgbClr val="FFFFFF"/>
          </a:solidFill>
          <a:ln w="14288">
            <a:solidFill>
              <a:srgbClr val="000000"/>
            </a:solidFill>
            <a:miter lim="800000"/>
            <a:headEnd/>
            <a:tailEnd/>
          </a:ln>
        </p:spPr>
        <p:txBody>
          <a:bodyPr/>
          <a:lstStyle/>
          <a:p>
            <a:endParaRPr lang="ja-JP" altLang="en-US"/>
          </a:p>
        </p:txBody>
      </p:sp>
      <p:sp>
        <p:nvSpPr>
          <p:cNvPr id="89096" name="Rectangle 1032"/>
          <p:cNvSpPr>
            <a:spLocks noChangeArrowheads="1"/>
          </p:cNvSpPr>
          <p:nvPr/>
        </p:nvSpPr>
        <p:spPr bwMode="auto">
          <a:xfrm>
            <a:off x="4822825" y="4930775"/>
            <a:ext cx="3048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B has </a:t>
            </a:r>
            <a:endParaRPr lang="en-US" altLang="ja-JP"/>
          </a:p>
        </p:txBody>
      </p:sp>
      <p:sp>
        <p:nvSpPr>
          <p:cNvPr id="89097" name="Rectangle 1033"/>
          <p:cNvSpPr>
            <a:spLocks noChangeArrowheads="1"/>
          </p:cNvSpPr>
          <p:nvPr/>
        </p:nvSpPr>
        <p:spPr bwMode="auto">
          <a:xfrm>
            <a:off x="4822825" y="5032375"/>
            <a:ext cx="3048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a duty</a:t>
            </a:r>
            <a:endParaRPr lang="en-US" altLang="ja-JP"/>
          </a:p>
        </p:txBody>
      </p:sp>
      <p:sp>
        <p:nvSpPr>
          <p:cNvPr id="89098" name="Rectangle 1034"/>
          <p:cNvSpPr>
            <a:spLocks noChangeArrowheads="1"/>
          </p:cNvSpPr>
          <p:nvPr/>
        </p:nvSpPr>
        <p:spPr bwMode="auto">
          <a:xfrm>
            <a:off x="4878388" y="5133975"/>
            <a:ext cx="2032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 to </a:t>
            </a:r>
            <a:endParaRPr lang="en-US" altLang="ja-JP"/>
          </a:p>
        </p:txBody>
      </p:sp>
      <p:sp>
        <p:nvSpPr>
          <p:cNvPr id="89099" name="Rectangle 1035"/>
          <p:cNvSpPr>
            <a:spLocks noChangeArrowheads="1"/>
          </p:cNvSpPr>
          <p:nvPr/>
        </p:nvSpPr>
        <p:spPr bwMode="auto">
          <a:xfrm>
            <a:off x="4740275" y="5235575"/>
            <a:ext cx="4572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restitute</a:t>
            </a:r>
            <a:endParaRPr lang="en-US" altLang="ja-JP"/>
          </a:p>
        </p:txBody>
      </p:sp>
      <p:sp>
        <p:nvSpPr>
          <p:cNvPr id="89100" name="Rectangle 1036"/>
          <p:cNvSpPr>
            <a:spLocks noChangeArrowheads="1"/>
          </p:cNvSpPr>
          <p:nvPr/>
        </p:nvSpPr>
        <p:spPr bwMode="auto">
          <a:xfrm>
            <a:off x="4822825" y="5338763"/>
            <a:ext cx="3048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 A the</a:t>
            </a:r>
            <a:endParaRPr lang="en-US" altLang="ja-JP"/>
          </a:p>
        </p:txBody>
      </p:sp>
      <p:sp>
        <p:nvSpPr>
          <p:cNvPr id="89101" name="Rectangle 1037"/>
          <p:cNvSpPr>
            <a:spLocks noChangeArrowheads="1"/>
          </p:cNvSpPr>
          <p:nvPr/>
        </p:nvSpPr>
        <p:spPr bwMode="auto">
          <a:xfrm>
            <a:off x="4740275" y="5440363"/>
            <a:ext cx="4572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 machine.</a:t>
            </a:r>
            <a:endParaRPr lang="en-US" altLang="ja-JP"/>
          </a:p>
        </p:txBody>
      </p:sp>
      <p:sp>
        <p:nvSpPr>
          <p:cNvPr id="89102" name="Line 1038"/>
          <p:cNvSpPr>
            <a:spLocks noChangeShapeType="1"/>
          </p:cNvSpPr>
          <p:nvPr/>
        </p:nvSpPr>
        <p:spPr bwMode="auto">
          <a:xfrm>
            <a:off x="5483225" y="3719513"/>
            <a:ext cx="28575" cy="158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03" name="Line 1039"/>
          <p:cNvSpPr>
            <a:spLocks noChangeShapeType="1"/>
          </p:cNvSpPr>
          <p:nvPr/>
        </p:nvSpPr>
        <p:spPr bwMode="auto">
          <a:xfrm>
            <a:off x="5540375" y="3719513"/>
            <a:ext cx="30163" cy="158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04" name="Line 1040"/>
          <p:cNvSpPr>
            <a:spLocks noChangeShapeType="1"/>
          </p:cNvSpPr>
          <p:nvPr/>
        </p:nvSpPr>
        <p:spPr bwMode="auto">
          <a:xfrm>
            <a:off x="5599113" y="3719513"/>
            <a:ext cx="30162" cy="158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05" name="Line 1041"/>
          <p:cNvSpPr>
            <a:spLocks noChangeShapeType="1"/>
          </p:cNvSpPr>
          <p:nvPr/>
        </p:nvSpPr>
        <p:spPr bwMode="auto">
          <a:xfrm>
            <a:off x="5657850" y="3719513"/>
            <a:ext cx="28575" cy="158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06" name="Line 1042"/>
          <p:cNvSpPr>
            <a:spLocks noChangeShapeType="1"/>
          </p:cNvSpPr>
          <p:nvPr/>
        </p:nvSpPr>
        <p:spPr bwMode="auto">
          <a:xfrm>
            <a:off x="5716588" y="3719513"/>
            <a:ext cx="28575" cy="158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07" name="Line 1043"/>
          <p:cNvSpPr>
            <a:spLocks noChangeShapeType="1"/>
          </p:cNvSpPr>
          <p:nvPr/>
        </p:nvSpPr>
        <p:spPr bwMode="auto">
          <a:xfrm>
            <a:off x="5773738" y="3719513"/>
            <a:ext cx="30162" cy="158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08" name="Line 1044"/>
          <p:cNvSpPr>
            <a:spLocks noChangeShapeType="1"/>
          </p:cNvSpPr>
          <p:nvPr/>
        </p:nvSpPr>
        <p:spPr bwMode="auto">
          <a:xfrm>
            <a:off x="5832475" y="3719513"/>
            <a:ext cx="28575" cy="158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09" name="Line 1045"/>
          <p:cNvSpPr>
            <a:spLocks noChangeShapeType="1"/>
          </p:cNvSpPr>
          <p:nvPr/>
        </p:nvSpPr>
        <p:spPr bwMode="auto">
          <a:xfrm>
            <a:off x="5891213" y="3719513"/>
            <a:ext cx="28575" cy="158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10" name="Line 1046"/>
          <p:cNvSpPr>
            <a:spLocks noChangeShapeType="1"/>
          </p:cNvSpPr>
          <p:nvPr/>
        </p:nvSpPr>
        <p:spPr bwMode="auto">
          <a:xfrm>
            <a:off x="5949950" y="3719513"/>
            <a:ext cx="28575" cy="158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11" name="Line 1047"/>
          <p:cNvSpPr>
            <a:spLocks noChangeShapeType="1"/>
          </p:cNvSpPr>
          <p:nvPr/>
        </p:nvSpPr>
        <p:spPr bwMode="auto">
          <a:xfrm>
            <a:off x="6007100" y="3719513"/>
            <a:ext cx="58738" cy="158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12" name="Line 1048"/>
          <p:cNvSpPr>
            <a:spLocks noChangeShapeType="1"/>
          </p:cNvSpPr>
          <p:nvPr/>
        </p:nvSpPr>
        <p:spPr bwMode="auto">
          <a:xfrm>
            <a:off x="6065838" y="3719513"/>
            <a:ext cx="1587" cy="30162"/>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13" name="Line 1049"/>
          <p:cNvSpPr>
            <a:spLocks noChangeShapeType="1"/>
          </p:cNvSpPr>
          <p:nvPr/>
        </p:nvSpPr>
        <p:spPr bwMode="auto">
          <a:xfrm>
            <a:off x="6065838" y="3778250"/>
            <a:ext cx="1587" cy="2857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14" name="Line 1050"/>
          <p:cNvSpPr>
            <a:spLocks noChangeShapeType="1"/>
          </p:cNvSpPr>
          <p:nvPr/>
        </p:nvSpPr>
        <p:spPr bwMode="auto">
          <a:xfrm>
            <a:off x="6065838" y="3836988"/>
            <a:ext cx="1587" cy="2857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15" name="Line 1051"/>
          <p:cNvSpPr>
            <a:spLocks noChangeShapeType="1"/>
          </p:cNvSpPr>
          <p:nvPr/>
        </p:nvSpPr>
        <p:spPr bwMode="auto">
          <a:xfrm>
            <a:off x="6065838" y="3894138"/>
            <a:ext cx="1587" cy="30162"/>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16" name="Line 1052"/>
          <p:cNvSpPr>
            <a:spLocks noChangeShapeType="1"/>
          </p:cNvSpPr>
          <p:nvPr/>
        </p:nvSpPr>
        <p:spPr bwMode="auto">
          <a:xfrm>
            <a:off x="6065838" y="3952875"/>
            <a:ext cx="1587" cy="30163"/>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17" name="Line 1053"/>
          <p:cNvSpPr>
            <a:spLocks noChangeShapeType="1"/>
          </p:cNvSpPr>
          <p:nvPr/>
        </p:nvSpPr>
        <p:spPr bwMode="auto">
          <a:xfrm>
            <a:off x="6065838" y="4011613"/>
            <a:ext cx="1587" cy="2857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18" name="Line 1054"/>
          <p:cNvSpPr>
            <a:spLocks noChangeShapeType="1"/>
          </p:cNvSpPr>
          <p:nvPr/>
        </p:nvSpPr>
        <p:spPr bwMode="auto">
          <a:xfrm>
            <a:off x="6065838" y="4070350"/>
            <a:ext cx="1587" cy="2857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19" name="Line 1055"/>
          <p:cNvSpPr>
            <a:spLocks noChangeShapeType="1"/>
          </p:cNvSpPr>
          <p:nvPr/>
        </p:nvSpPr>
        <p:spPr bwMode="auto">
          <a:xfrm>
            <a:off x="6065838" y="4127500"/>
            <a:ext cx="1587" cy="30163"/>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20" name="Line 1056"/>
          <p:cNvSpPr>
            <a:spLocks noChangeShapeType="1"/>
          </p:cNvSpPr>
          <p:nvPr/>
        </p:nvSpPr>
        <p:spPr bwMode="auto">
          <a:xfrm>
            <a:off x="6065838" y="4186238"/>
            <a:ext cx="1587" cy="30162"/>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21" name="Line 1057"/>
          <p:cNvSpPr>
            <a:spLocks noChangeShapeType="1"/>
          </p:cNvSpPr>
          <p:nvPr/>
        </p:nvSpPr>
        <p:spPr bwMode="auto">
          <a:xfrm>
            <a:off x="6065838" y="4244975"/>
            <a:ext cx="1587" cy="2857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22" name="Line 1058"/>
          <p:cNvSpPr>
            <a:spLocks noChangeShapeType="1"/>
          </p:cNvSpPr>
          <p:nvPr/>
        </p:nvSpPr>
        <p:spPr bwMode="auto">
          <a:xfrm>
            <a:off x="6065838" y="4303713"/>
            <a:ext cx="1587" cy="2857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23" name="Line 1059"/>
          <p:cNvSpPr>
            <a:spLocks noChangeShapeType="1"/>
          </p:cNvSpPr>
          <p:nvPr/>
        </p:nvSpPr>
        <p:spPr bwMode="auto">
          <a:xfrm>
            <a:off x="6065838" y="4360863"/>
            <a:ext cx="1587" cy="30162"/>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24" name="Line 1060"/>
          <p:cNvSpPr>
            <a:spLocks noChangeShapeType="1"/>
          </p:cNvSpPr>
          <p:nvPr/>
        </p:nvSpPr>
        <p:spPr bwMode="auto">
          <a:xfrm>
            <a:off x="6065838" y="4419600"/>
            <a:ext cx="1587" cy="2857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25" name="Line 1061"/>
          <p:cNvSpPr>
            <a:spLocks noChangeShapeType="1"/>
          </p:cNvSpPr>
          <p:nvPr/>
        </p:nvSpPr>
        <p:spPr bwMode="auto">
          <a:xfrm>
            <a:off x="6065838" y="4478338"/>
            <a:ext cx="1587" cy="587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26" name="Line 1062"/>
          <p:cNvSpPr>
            <a:spLocks noChangeShapeType="1"/>
          </p:cNvSpPr>
          <p:nvPr/>
        </p:nvSpPr>
        <p:spPr bwMode="auto">
          <a:xfrm>
            <a:off x="5483225" y="4537075"/>
            <a:ext cx="28575" cy="158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27" name="Line 1063"/>
          <p:cNvSpPr>
            <a:spLocks noChangeShapeType="1"/>
          </p:cNvSpPr>
          <p:nvPr/>
        </p:nvSpPr>
        <p:spPr bwMode="auto">
          <a:xfrm>
            <a:off x="5540375" y="4537075"/>
            <a:ext cx="30163" cy="158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28" name="Line 1064"/>
          <p:cNvSpPr>
            <a:spLocks noChangeShapeType="1"/>
          </p:cNvSpPr>
          <p:nvPr/>
        </p:nvSpPr>
        <p:spPr bwMode="auto">
          <a:xfrm>
            <a:off x="5599113" y="4537075"/>
            <a:ext cx="30162" cy="158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29" name="Line 1065"/>
          <p:cNvSpPr>
            <a:spLocks noChangeShapeType="1"/>
          </p:cNvSpPr>
          <p:nvPr/>
        </p:nvSpPr>
        <p:spPr bwMode="auto">
          <a:xfrm>
            <a:off x="5657850" y="4537075"/>
            <a:ext cx="28575" cy="158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30" name="Line 1066"/>
          <p:cNvSpPr>
            <a:spLocks noChangeShapeType="1"/>
          </p:cNvSpPr>
          <p:nvPr/>
        </p:nvSpPr>
        <p:spPr bwMode="auto">
          <a:xfrm>
            <a:off x="5716588" y="4537075"/>
            <a:ext cx="28575" cy="158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31" name="Line 1067"/>
          <p:cNvSpPr>
            <a:spLocks noChangeShapeType="1"/>
          </p:cNvSpPr>
          <p:nvPr/>
        </p:nvSpPr>
        <p:spPr bwMode="auto">
          <a:xfrm>
            <a:off x="5773738" y="4537075"/>
            <a:ext cx="30162" cy="158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32" name="Line 1068"/>
          <p:cNvSpPr>
            <a:spLocks noChangeShapeType="1"/>
          </p:cNvSpPr>
          <p:nvPr/>
        </p:nvSpPr>
        <p:spPr bwMode="auto">
          <a:xfrm>
            <a:off x="5832475" y="4537075"/>
            <a:ext cx="28575" cy="158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33" name="Line 1069"/>
          <p:cNvSpPr>
            <a:spLocks noChangeShapeType="1"/>
          </p:cNvSpPr>
          <p:nvPr/>
        </p:nvSpPr>
        <p:spPr bwMode="auto">
          <a:xfrm>
            <a:off x="5891213" y="4537075"/>
            <a:ext cx="28575" cy="158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34" name="Line 1070"/>
          <p:cNvSpPr>
            <a:spLocks noChangeShapeType="1"/>
          </p:cNvSpPr>
          <p:nvPr/>
        </p:nvSpPr>
        <p:spPr bwMode="auto">
          <a:xfrm>
            <a:off x="5949950" y="4537075"/>
            <a:ext cx="28575" cy="158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35" name="Line 1071"/>
          <p:cNvSpPr>
            <a:spLocks noChangeShapeType="1"/>
          </p:cNvSpPr>
          <p:nvPr/>
        </p:nvSpPr>
        <p:spPr bwMode="auto">
          <a:xfrm>
            <a:off x="6007100" y="4537075"/>
            <a:ext cx="58738" cy="158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36" name="Line 1072"/>
          <p:cNvSpPr>
            <a:spLocks noChangeShapeType="1"/>
          </p:cNvSpPr>
          <p:nvPr/>
        </p:nvSpPr>
        <p:spPr bwMode="auto">
          <a:xfrm>
            <a:off x="5483225" y="3719513"/>
            <a:ext cx="1588" cy="30162"/>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37" name="Line 1073"/>
          <p:cNvSpPr>
            <a:spLocks noChangeShapeType="1"/>
          </p:cNvSpPr>
          <p:nvPr/>
        </p:nvSpPr>
        <p:spPr bwMode="auto">
          <a:xfrm>
            <a:off x="5483225" y="3778250"/>
            <a:ext cx="1588" cy="2857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38" name="Line 1074"/>
          <p:cNvSpPr>
            <a:spLocks noChangeShapeType="1"/>
          </p:cNvSpPr>
          <p:nvPr/>
        </p:nvSpPr>
        <p:spPr bwMode="auto">
          <a:xfrm>
            <a:off x="5483225" y="3836988"/>
            <a:ext cx="1588" cy="2857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39" name="Line 1075"/>
          <p:cNvSpPr>
            <a:spLocks noChangeShapeType="1"/>
          </p:cNvSpPr>
          <p:nvPr/>
        </p:nvSpPr>
        <p:spPr bwMode="auto">
          <a:xfrm>
            <a:off x="5483225" y="3894138"/>
            <a:ext cx="1588" cy="30162"/>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40" name="Line 1076"/>
          <p:cNvSpPr>
            <a:spLocks noChangeShapeType="1"/>
          </p:cNvSpPr>
          <p:nvPr/>
        </p:nvSpPr>
        <p:spPr bwMode="auto">
          <a:xfrm>
            <a:off x="5483225" y="3952875"/>
            <a:ext cx="1588" cy="30163"/>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41" name="Line 1077"/>
          <p:cNvSpPr>
            <a:spLocks noChangeShapeType="1"/>
          </p:cNvSpPr>
          <p:nvPr/>
        </p:nvSpPr>
        <p:spPr bwMode="auto">
          <a:xfrm>
            <a:off x="5483225" y="4011613"/>
            <a:ext cx="1588" cy="2857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42" name="Line 1078"/>
          <p:cNvSpPr>
            <a:spLocks noChangeShapeType="1"/>
          </p:cNvSpPr>
          <p:nvPr/>
        </p:nvSpPr>
        <p:spPr bwMode="auto">
          <a:xfrm>
            <a:off x="5483225" y="4070350"/>
            <a:ext cx="1588" cy="2857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43" name="Line 1079"/>
          <p:cNvSpPr>
            <a:spLocks noChangeShapeType="1"/>
          </p:cNvSpPr>
          <p:nvPr/>
        </p:nvSpPr>
        <p:spPr bwMode="auto">
          <a:xfrm>
            <a:off x="5483225" y="4127500"/>
            <a:ext cx="1588" cy="30163"/>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44" name="Line 1080"/>
          <p:cNvSpPr>
            <a:spLocks noChangeShapeType="1"/>
          </p:cNvSpPr>
          <p:nvPr/>
        </p:nvSpPr>
        <p:spPr bwMode="auto">
          <a:xfrm>
            <a:off x="5483225" y="4186238"/>
            <a:ext cx="1588" cy="30162"/>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45" name="Line 1081"/>
          <p:cNvSpPr>
            <a:spLocks noChangeShapeType="1"/>
          </p:cNvSpPr>
          <p:nvPr/>
        </p:nvSpPr>
        <p:spPr bwMode="auto">
          <a:xfrm>
            <a:off x="5483225" y="4244975"/>
            <a:ext cx="1588" cy="2857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46" name="Line 1082"/>
          <p:cNvSpPr>
            <a:spLocks noChangeShapeType="1"/>
          </p:cNvSpPr>
          <p:nvPr/>
        </p:nvSpPr>
        <p:spPr bwMode="auto">
          <a:xfrm>
            <a:off x="5483225" y="4303713"/>
            <a:ext cx="1588" cy="2857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47" name="Line 1083"/>
          <p:cNvSpPr>
            <a:spLocks noChangeShapeType="1"/>
          </p:cNvSpPr>
          <p:nvPr/>
        </p:nvSpPr>
        <p:spPr bwMode="auto">
          <a:xfrm>
            <a:off x="5483225" y="4360863"/>
            <a:ext cx="1588" cy="30162"/>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48" name="Line 1084"/>
          <p:cNvSpPr>
            <a:spLocks noChangeShapeType="1"/>
          </p:cNvSpPr>
          <p:nvPr/>
        </p:nvSpPr>
        <p:spPr bwMode="auto">
          <a:xfrm>
            <a:off x="5483225" y="4419600"/>
            <a:ext cx="1588" cy="2857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49" name="Line 1085"/>
          <p:cNvSpPr>
            <a:spLocks noChangeShapeType="1"/>
          </p:cNvSpPr>
          <p:nvPr/>
        </p:nvSpPr>
        <p:spPr bwMode="auto">
          <a:xfrm>
            <a:off x="5483225" y="4478338"/>
            <a:ext cx="1588" cy="5873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89150" name="Rectangle 1086"/>
          <p:cNvSpPr>
            <a:spLocks noChangeArrowheads="1"/>
          </p:cNvSpPr>
          <p:nvPr/>
        </p:nvSpPr>
        <p:spPr bwMode="auto">
          <a:xfrm>
            <a:off x="5307013" y="4537075"/>
            <a:ext cx="584200" cy="815975"/>
          </a:xfrm>
          <a:prstGeom prst="rect">
            <a:avLst/>
          </a:prstGeom>
          <a:solidFill>
            <a:srgbClr val="FFFFFF"/>
          </a:solidFill>
          <a:ln w="6350">
            <a:solidFill>
              <a:srgbClr val="000000"/>
            </a:solidFill>
            <a:miter lim="800000"/>
            <a:headEnd/>
            <a:tailEnd/>
          </a:ln>
        </p:spPr>
        <p:txBody>
          <a:bodyPr/>
          <a:lstStyle/>
          <a:p>
            <a:endParaRPr lang="ja-JP" altLang="en-US"/>
          </a:p>
        </p:txBody>
      </p:sp>
      <p:sp>
        <p:nvSpPr>
          <p:cNvPr id="89151" name="Rectangle 1087"/>
          <p:cNvSpPr>
            <a:spLocks noChangeArrowheads="1"/>
          </p:cNvSpPr>
          <p:nvPr/>
        </p:nvSpPr>
        <p:spPr bwMode="auto">
          <a:xfrm>
            <a:off x="5434013" y="4638675"/>
            <a:ext cx="2540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B may</a:t>
            </a:r>
            <a:endParaRPr lang="en-US" altLang="ja-JP"/>
          </a:p>
        </p:txBody>
      </p:sp>
      <p:sp>
        <p:nvSpPr>
          <p:cNvPr id="89152" name="Rectangle 1088"/>
          <p:cNvSpPr>
            <a:spLocks noChangeArrowheads="1"/>
          </p:cNvSpPr>
          <p:nvPr/>
        </p:nvSpPr>
        <p:spPr bwMode="auto">
          <a:xfrm>
            <a:off x="5349875" y="4740275"/>
            <a:ext cx="4064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claim A </a:t>
            </a:r>
            <a:endParaRPr lang="en-US" altLang="ja-JP"/>
          </a:p>
        </p:txBody>
      </p:sp>
      <p:sp>
        <p:nvSpPr>
          <p:cNvPr id="89153" name="Rectangle 1089"/>
          <p:cNvSpPr>
            <a:spLocks noChangeArrowheads="1"/>
          </p:cNvSpPr>
          <p:nvPr/>
        </p:nvSpPr>
        <p:spPr bwMode="auto">
          <a:xfrm>
            <a:off x="5516563" y="4841875"/>
            <a:ext cx="1016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to</a:t>
            </a:r>
            <a:endParaRPr lang="en-US" altLang="ja-JP"/>
          </a:p>
        </p:txBody>
      </p:sp>
      <p:sp>
        <p:nvSpPr>
          <p:cNvPr id="89154" name="Rectangle 1090"/>
          <p:cNvSpPr>
            <a:spLocks noChangeArrowheads="1"/>
          </p:cNvSpPr>
          <p:nvPr/>
        </p:nvSpPr>
        <p:spPr bwMode="auto">
          <a:xfrm>
            <a:off x="5322888" y="4945063"/>
            <a:ext cx="4572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restitute</a:t>
            </a:r>
            <a:endParaRPr lang="en-US" altLang="ja-JP"/>
          </a:p>
        </p:txBody>
      </p:sp>
      <p:sp>
        <p:nvSpPr>
          <p:cNvPr id="89155" name="Rectangle 1091"/>
          <p:cNvSpPr>
            <a:spLocks noChangeArrowheads="1"/>
          </p:cNvSpPr>
          <p:nvPr/>
        </p:nvSpPr>
        <p:spPr bwMode="auto">
          <a:xfrm>
            <a:off x="5322888" y="5046663"/>
            <a:ext cx="4572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the price</a:t>
            </a:r>
            <a:endParaRPr lang="en-US" altLang="ja-JP"/>
          </a:p>
        </p:txBody>
      </p:sp>
      <p:sp>
        <p:nvSpPr>
          <p:cNvPr id="89156" name="Rectangle 1092"/>
          <p:cNvSpPr>
            <a:spLocks noChangeArrowheads="1"/>
          </p:cNvSpPr>
          <p:nvPr/>
        </p:nvSpPr>
        <p:spPr bwMode="auto">
          <a:xfrm>
            <a:off x="5294313" y="5148263"/>
            <a:ext cx="5080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paid by B </a:t>
            </a:r>
            <a:endParaRPr lang="en-US" altLang="ja-JP"/>
          </a:p>
        </p:txBody>
      </p:sp>
      <p:sp>
        <p:nvSpPr>
          <p:cNvPr id="89157" name="Rectangle 1093"/>
          <p:cNvSpPr>
            <a:spLocks noChangeArrowheads="1"/>
          </p:cNvSpPr>
          <p:nvPr/>
        </p:nvSpPr>
        <p:spPr bwMode="auto">
          <a:xfrm>
            <a:off x="3908425" y="4537075"/>
            <a:ext cx="582613" cy="1398588"/>
          </a:xfrm>
          <a:prstGeom prst="rect">
            <a:avLst/>
          </a:prstGeom>
          <a:solidFill>
            <a:srgbClr val="FFFFFF"/>
          </a:solidFill>
          <a:ln w="6350">
            <a:solidFill>
              <a:srgbClr val="000000"/>
            </a:solidFill>
            <a:miter lim="800000"/>
            <a:headEnd/>
            <a:tailEnd/>
          </a:ln>
        </p:spPr>
        <p:txBody>
          <a:bodyPr/>
          <a:lstStyle/>
          <a:p>
            <a:endParaRPr lang="ja-JP" altLang="en-US"/>
          </a:p>
        </p:txBody>
      </p:sp>
      <p:sp>
        <p:nvSpPr>
          <p:cNvPr id="89158" name="Rectangle 1094"/>
          <p:cNvSpPr>
            <a:spLocks noChangeArrowheads="1"/>
          </p:cNvSpPr>
          <p:nvPr/>
        </p:nvSpPr>
        <p:spPr bwMode="auto">
          <a:xfrm>
            <a:off x="4006850" y="4827588"/>
            <a:ext cx="3048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A may </a:t>
            </a:r>
            <a:endParaRPr lang="en-US" altLang="ja-JP"/>
          </a:p>
        </p:txBody>
      </p:sp>
      <p:sp>
        <p:nvSpPr>
          <p:cNvPr id="89159" name="Rectangle 1095"/>
          <p:cNvSpPr>
            <a:spLocks noChangeArrowheads="1"/>
          </p:cNvSpPr>
          <p:nvPr/>
        </p:nvSpPr>
        <p:spPr bwMode="auto">
          <a:xfrm>
            <a:off x="4035425" y="4930775"/>
            <a:ext cx="2540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claim</a:t>
            </a:r>
            <a:endParaRPr lang="en-US" altLang="ja-JP"/>
          </a:p>
        </p:txBody>
      </p:sp>
      <p:sp>
        <p:nvSpPr>
          <p:cNvPr id="89160" name="Rectangle 1096"/>
          <p:cNvSpPr>
            <a:spLocks noChangeArrowheads="1"/>
          </p:cNvSpPr>
          <p:nvPr/>
        </p:nvSpPr>
        <p:spPr bwMode="auto">
          <a:xfrm>
            <a:off x="4035425" y="5032375"/>
            <a:ext cx="2540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 B to</a:t>
            </a:r>
            <a:endParaRPr lang="en-US" altLang="ja-JP"/>
          </a:p>
        </p:txBody>
      </p:sp>
      <p:sp>
        <p:nvSpPr>
          <p:cNvPr id="89161" name="Rectangle 1097"/>
          <p:cNvSpPr>
            <a:spLocks noChangeArrowheads="1"/>
          </p:cNvSpPr>
          <p:nvPr/>
        </p:nvSpPr>
        <p:spPr bwMode="auto">
          <a:xfrm>
            <a:off x="3868738" y="5133975"/>
            <a:ext cx="5588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 restitute </a:t>
            </a:r>
            <a:endParaRPr lang="en-US" altLang="ja-JP"/>
          </a:p>
        </p:txBody>
      </p:sp>
      <p:sp>
        <p:nvSpPr>
          <p:cNvPr id="89162" name="Rectangle 1098"/>
          <p:cNvSpPr>
            <a:spLocks noChangeArrowheads="1"/>
          </p:cNvSpPr>
          <p:nvPr/>
        </p:nvSpPr>
        <p:spPr bwMode="auto">
          <a:xfrm>
            <a:off x="4089400" y="5235575"/>
            <a:ext cx="1524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the</a:t>
            </a:r>
            <a:endParaRPr lang="en-US" altLang="ja-JP"/>
          </a:p>
        </p:txBody>
      </p:sp>
      <p:sp>
        <p:nvSpPr>
          <p:cNvPr id="89163" name="Rectangle 1099"/>
          <p:cNvSpPr>
            <a:spLocks noChangeArrowheads="1"/>
          </p:cNvSpPr>
          <p:nvPr/>
        </p:nvSpPr>
        <p:spPr bwMode="auto">
          <a:xfrm>
            <a:off x="3951288" y="5338763"/>
            <a:ext cx="4064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 machine</a:t>
            </a:r>
            <a:endParaRPr lang="en-US" altLang="ja-JP"/>
          </a:p>
        </p:txBody>
      </p:sp>
      <p:sp>
        <p:nvSpPr>
          <p:cNvPr id="89164" name="Rectangle 1100"/>
          <p:cNvSpPr>
            <a:spLocks noChangeArrowheads="1"/>
          </p:cNvSpPr>
          <p:nvPr/>
        </p:nvSpPr>
        <p:spPr bwMode="auto">
          <a:xfrm>
            <a:off x="3868738" y="5440363"/>
            <a:ext cx="5588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 delivered </a:t>
            </a:r>
            <a:endParaRPr lang="en-US" altLang="ja-JP"/>
          </a:p>
        </p:txBody>
      </p:sp>
      <p:sp>
        <p:nvSpPr>
          <p:cNvPr id="89165" name="Rectangle 1101"/>
          <p:cNvSpPr>
            <a:spLocks noChangeArrowheads="1"/>
          </p:cNvSpPr>
          <p:nvPr/>
        </p:nvSpPr>
        <p:spPr bwMode="auto">
          <a:xfrm>
            <a:off x="4035425" y="5541963"/>
            <a:ext cx="2540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by A.</a:t>
            </a:r>
            <a:endParaRPr lang="en-US" altLang="ja-JP"/>
          </a:p>
        </p:txBody>
      </p:sp>
      <p:sp>
        <p:nvSpPr>
          <p:cNvPr id="89166" name="Rectangle 1102"/>
          <p:cNvSpPr>
            <a:spLocks noChangeArrowheads="1"/>
          </p:cNvSpPr>
          <p:nvPr/>
        </p:nvSpPr>
        <p:spPr bwMode="auto">
          <a:xfrm>
            <a:off x="3325813" y="4537075"/>
            <a:ext cx="582612" cy="815975"/>
          </a:xfrm>
          <a:prstGeom prst="rect">
            <a:avLst/>
          </a:prstGeom>
          <a:solidFill>
            <a:srgbClr val="FFFFFF"/>
          </a:solidFill>
          <a:ln w="14288">
            <a:solidFill>
              <a:srgbClr val="000000"/>
            </a:solidFill>
            <a:miter lim="800000"/>
            <a:headEnd/>
            <a:tailEnd/>
          </a:ln>
        </p:spPr>
        <p:txBody>
          <a:bodyPr/>
          <a:lstStyle/>
          <a:p>
            <a:endParaRPr lang="ja-JP" altLang="en-US"/>
          </a:p>
        </p:txBody>
      </p:sp>
      <p:sp>
        <p:nvSpPr>
          <p:cNvPr id="89167" name="Rectangle 1103"/>
          <p:cNvSpPr>
            <a:spLocks noChangeArrowheads="1"/>
          </p:cNvSpPr>
          <p:nvPr/>
        </p:nvSpPr>
        <p:spPr bwMode="auto">
          <a:xfrm>
            <a:off x="3451225" y="4638675"/>
            <a:ext cx="2540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A has</a:t>
            </a:r>
            <a:endParaRPr lang="en-US" altLang="ja-JP"/>
          </a:p>
        </p:txBody>
      </p:sp>
      <p:sp>
        <p:nvSpPr>
          <p:cNvPr id="89168" name="Rectangle 1104"/>
          <p:cNvSpPr>
            <a:spLocks noChangeArrowheads="1"/>
          </p:cNvSpPr>
          <p:nvPr/>
        </p:nvSpPr>
        <p:spPr bwMode="auto">
          <a:xfrm>
            <a:off x="3340100" y="4740275"/>
            <a:ext cx="4572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a duty to</a:t>
            </a:r>
            <a:endParaRPr lang="en-US" altLang="ja-JP"/>
          </a:p>
        </p:txBody>
      </p:sp>
      <p:sp>
        <p:nvSpPr>
          <p:cNvPr id="89169" name="Rectangle 1105"/>
          <p:cNvSpPr>
            <a:spLocks noChangeArrowheads="1"/>
          </p:cNvSpPr>
          <p:nvPr/>
        </p:nvSpPr>
        <p:spPr bwMode="auto">
          <a:xfrm>
            <a:off x="3340100" y="4841875"/>
            <a:ext cx="4572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restitute</a:t>
            </a:r>
            <a:endParaRPr lang="en-US" altLang="ja-JP"/>
          </a:p>
        </p:txBody>
      </p:sp>
      <p:sp>
        <p:nvSpPr>
          <p:cNvPr id="89170" name="Rectangle 1106"/>
          <p:cNvSpPr>
            <a:spLocks noChangeArrowheads="1"/>
          </p:cNvSpPr>
          <p:nvPr/>
        </p:nvSpPr>
        <p:spPr bwMode="auto">
          <a:xfrm>
            <a:off x="3560763" y="4945063"/>
            <a:ext cx="508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B</a:t>
            </a:r>
            <a:endParaRPr lang="en-US" altLang="ja-JP"/>
          </a:p>
        </p:txBody>
      </p:sp>
      <p:sp>
        <p:nvSpPr>
          <p:cNvPr id="89171" name="Rectangle 1107"/>
          <p:cNvSpPr>
            <a:spLocks noChangeArrowheads="1"/>
          </p:cNvSpPr>
          <p:nvPr/>
        </p:nvSpPr>
        <p:spPr bwMode="auto">
          <a:xfrm>
            <a:off x="3340100" y="5046663"/>
            <a:ext cx="4572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the price</a:t>
            </a:r>
            <a:endParaRPr lang="en-US" altLang="ja-JP"/>
          </a:p>
        </p:txBody>
      </p:sp>
      <p:sp>
        <p:nvSpPr>
          <p:cNvPr id="89172" name="Rectangle 1108"/>
          <p:cNvSpPr>
            <a:spLocks noChangeArrowheads="1"/>
          </p:cNvSpPr>
          <p:nvPr/>
        </p:nvSpPr>
        <p:spPr bwMode="auto">
          <a:xfrm>
            <a:off x="3340100" y="5148263"/>
            <a:ext cx="4572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paid by B</a:t>
            </a:r>
            <a:endParaRPr lang="en-US" altLang="ja-JP"/>
          </a:p>
        </p:txBody>
      </p:sp>
      <p:sp>
        <p:nvSpPr>
          <p:cNvPr id="89173" name="AutoShape 1109"/>
          <p:cNvSpPr>
            <a:spLocks noChangeArrowheads="1"/>
          </p:cNvSpPr>
          <p:nvPr/>
        </p:nvSpPr>
        <p:spPr bwMode="auto">
          <a:xfrm>
            <a:off x="3382963" y="4419600"/>
            <a:ext cx="2682875" cy="233363"/>
          </a:xfrm>
          <a:prstGeom prst="roundRect">
            <a:avLst>
              <a:gd name="adj" fmla="val 143750"/>
            </a:avLst>
          </a:prstGeom>
          <a:solidFill>
            <a:srgbClr val="FFFFFF"/>
          </a:solidFill>
          <a:ln w="6350">
            <a:solidFill>
              <a:srgbClr val="000000"/>
            </a:solidFill>
            <a:round/>
            <a:headEnd/>
            <a:tailEnd/>
          </a:ln>
        </p:spPr>
        <p:txBody>
          <a:bodyPr/>
          <a:lstStyle/>
          <a:p>
            <a:endParaRPr lang="ja-JP" altLang="en-US"/>
          </a:p>
        </p:txBody>
      </p:sp>
      <p:sp>
        <p:nvSpPr>
          <p:cNvPr id="89174" name="Rectangle 1110"/>
          <p:cNvSpPr>
            <a:spLocks noChangeArrowheads="1"/>
          </p:cNvSpPr>
          <p:nvPr/>
        </p:nvSpPr>
        <p:spPr bwMode="auto">
          <a:xfrm>
            <a:off x="3478213" y="4486275"/>
            <a:ext cx="223520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ja-JP" sz="800" b="1">
                <a:solidFill>
                  <a:srgbClr val="000000"/>
                </a:solidFill>
                <a:latin typeface="ＭＳ ゴシック" panose="020B0609070205080204" pitchFamily="49" charset="-128"/>
                <a:ea typeface="ＭＳ ゴシック" panose="020B0609070205080204" pitchFamily="49" charset="-128"/>
              </a:rPr>
              <a:t>Exerise of right to declare contract avoided</a:t>
            </a:r>
            <a:endParaRPr lang="en-US" altLang="ja-JP"/>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418" name="Object 2"/>
          <p:cNvGraphicFramePr>
            <a:graphicFrameLocks noChangeAspect="1"/>
          </p:cNvGraphicFramePr>
          <p:nvPr>
            <p:ph type="body" idx="1"/>
          </p:nvPr>
        </p:nvGraphicFramePr>
        <p:xfrm>
          <a:off x="503238" y="1150938"/>
          <a:ext cx="8412162" cy="4937125"/>
        </p:xfrm>
        <a:graphic>
          <a:graphicData uri="http://schemas.openxmlformats.org/presentationml/2006/ole">
            <mc:AlternateContent xmlns:mc="http://schemas.openxmlformats.org/markup-compatibility/2006">
              <mc:Choice xmlns:v="urn:schemas-microsoft-com:vml" Requires="v">
                <p:oleObj spid="_x0000_s60420" name="RFFlow Flowchart" r:id="rId4" imgW="9936000" imgH="5832000" progId="RFFlow">
                  <p:embed/>
                </p:oleObj>
              </mc:Choice>
              <mc:Fallback>
                <p:oleObj name="RFFlow Flowchart" r:id="rId4" imgW="9936000" imgH="5832000" progId="RFFlow">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3238" y="1150938"/>
                        <a:ext cx="8412162" cy="4937125"/>
                      </a:xfrm>
                      <a:prstGeom prst="rect">
                        <a:avLst/>
                      </a:prstGeom>
                    </p:spPr>
                  </p:pic>
                </p:oleObj>
              </mc:Fallback>
            </mc:AlternateContent>
          </a:graphicData>
        </a:graphic>
      </p:graphicFrame>
      <p:sp>
        <p:nvSpPr>
          <p:cNvPr id="60419" name="Rectangle 3"/>
          <p:cNvSpPr>
            <a:spLocks noGrp="1" noChangeArrowheads="1"/>
          </p:cNvSpPr>
          <p:nvPr>
            <p:ph type="title"/>
          </p:nvPr>
        </p:nvSpPr>
        <p:spPr>
          <a:xfrm>
            <a:off x="506413" y="274638"/>
            <a:ext cx="8180387" cy="457200"/>
          </a:xfrm>
        </p:spPr>
        <p:txBody>
          <a:bodyPr/>
          <a:lstStyle/>
          <a:p>
            <a:r>
              <a:rPr lang="en-US" altLang="ja-JP" sz="2800"/>
              <a:t>Changes of legal Relationships (</a:t>
            </a:r>
            <a:r>
              <a:rPr lang="en-US" altLang="ja-JP" sz="3200"/>
              <a:t>Fig. 3b’)</a:t>
            </a:r>
            <a:endParaRPr lang="en-US" altLang="ja-JP"/>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990600" y="228600"/>
            <a:ext cx="7954963" cy="381000"/>
          </a:xfrm>
        </p:spPr>
        <p:txBody>
          <a:bodyPr/>
          <a:lstStyle/>
          <a:p>
            <a:r>
              <a:rPr lang="en-US" altLang="ja-JP" sz="2800"/>
              <a:t>Changes of legal Relationships (Fig. 3a)</a:t>
            </a:r>
            <a:endParaRPr lang="en-US" altLang="ja-JP"/>
          </a:p>
        </p:txBody>
      </p:sp>
      <p:graphicFrame>
        <p:nvGraphicFramePr>
          <p:cNvPr id="59395" name="Object 3"/>
          <p:cNvGraphicFramePr>
            <a:graphicFrameLocks noChangeAspect="1"/>
          </p:cNvGraphicFramePr>
          <p:nvPr>
            <p:ph type="body" idx="1"/>
          </p:nvPr>
        </p:nvGraphicFramePr>
        <p:xfrm>
          <a:off x="830263" y="762000"/>
          <a:ext cx="7756525" cy="5715000"/>
        </p:xfrm>
        <a:graphic>
          <a:graphicData uri="http://schemas.openxmlformats.org/presentationml/2006/ole">
            <mc:AlternateContent xmlns:mc="http://schemas.openxmlformats.org/markup-compatibility/2006">
              <mc:Choice xmlns:v="urn:schemas-microsoft-com:vml" Requires="v">
                <p:oleObj spid="_x0000_s59396" name="RFFlow Flowchart" r:id="rId4" imgW="9576000" imgH="7056000" progId="RFFlow">
                  <p:embed/>
                </p:oleObj>
              </mc:Choice>
              <mc:Fallback>
                <p:oleObj name="RFFlow Flowchart" r:id="rId4" imgW="9576000" imgH="7056000" progId="RFFlow">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0263" y="762000"/>
                        <a:ext cx="7756525" cy="5715000"/>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609600" y="304800"/>
            <a:ext cx="7848600" cy="1143000"/>
          </a:xfrm>
        </p:spPr>
        <p:txBody>
          <a:bodyPr/>
          <a:lstStyle/>
          <a:p>
            <a:r>
              <a:rPr lang="en-US" altLang="ja-JP"/>
              <a:t>7. Realizing a legal reasoning system on the CISG </a:t>
            </a:r>
          </a:p>
        </p:txBody>
      </p:sp>
      <p:sp>
        <p:nvSpPr>
          <p:cNvPr id="80899" name="Rectangle 3"/>
          <p:cNvSpPr>
            <a:spLocks noGrp="1" noChangeArrowheads="1"/>
          </p:cNvSpPr>
          <p:nvPr>
            <p:ph type="body" idx="1"/>
          </p:nvPr>
        </p:nvSpPr>
        <p:spPr>
          <a:xfrm>
            <a:off x="685800" y="1752600"/>
            <a:ext cx="7772400" cy="4648200"/>
          </a:xfrm>
        </p:spPr>
        <p:txBody>
          <a:bodyPr/>
          <a:lstStyle/>
          <a:p>
            <a:r>
              <a:rPr lang="en-US" altLang="ja-JP" sz="2000"/>
              <a:t>The clarification of logical structure of the contract law is applied to construct a legal reasoning system on the CISG (LES5).</a:t>
            </a:r>
          </a:p>
          <a:p>
            <a:r>
              <a:rPr lang="en-US" altLang="ja-JP" sz="2000"/>
              <a:t>The relevant knowledge is written at first in the form of logical flow chart and the represented in CPF in Knowledge Base.</a:t>
            </a:r>
          </a:p>
          <a:p>
            <a:r>
              <a:rPr lang="en-US" altLang="ja-JP" sz="2000"/>
              <a:t>The inference system and explanation system is written in logic programming.</a:t>
            </a:r>
          </a:p>
          <a:p>
            <a:r>
              <a:rPr lang="en-US" altLang="ja-JP" sz="2000"/>
              <a:t>The system can deduce states of legal relationships at any time point of cases as results of the application of the CISG to concrete cases.</a:t>
            </a:r>
          </a:p>
          <a:p>
            <a:r>
              <a:rPr lang="en-US" altLang="ja-JP" sz="2000"/>
              <a:t>It can explain the reason of the deduction.</a:t>
            </a:r>
            <a:endParaRPr lang="en-US" altLang="ja-JP"/>
          </a:p>
          <a:p>
            <a:r>
              <a:rPr lang="en-US" altLang="ja-JP" sz="2000"/>
              <a:t>The systematization of law in LES5 might prove the legitimacy and powerfulness of LJ.</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990600" y="381000"/>
            <a:ext cx="7954963" cy="381000"/>
          </a:xfrm>
        </p:spPr>
        <p:txBody>
          <a:bodyPr/>
          <a:lstStyle/>
          <a:p>
            <a:r>
              <a:rPr lang="ja-JP" altLang="ja-JP"/>
              <a:t>7. </a:t>
            </a:r>
            <a:r>
              <a:rPr lang="en-US" altLang="ja-JP"/>
              <a:t>Conclusion</a:t>
            </a:r>
          </a:p>
        </p:txBody>
      </p:sp>
      <p:sp>
        <p:nvSpPr>
          <p:cNvPr id="81923" name="Rectangle 3"/>
          <p:cNvSpPr>
            <a:spLocks noGrp="1" noChangeArrowheads="1"/>
          </p:cNvSpPr>
          <p:nvPr>
            <p:ph type="body" idx="1"/>
          </p:nvPr>
        </p:nvSpPr>
        <p:spPr>
          <a:xfrm>
            <a:off x="914400" y="1143000"/>
            <a:ext cx="8001000" cy="5334000"/>
          </a:xfrm>
        </p:spPr>
        <p:txBody>
          <a:bodyPr/>
          <a:lstStyle/>
          <a:p>
            <a:r>
              <a:rPr lang="en-US" altLang="ja-JP" sz="2000">
                <a:latin typeface="ＭＳ 明朝" panose="02020609040205080304" pitchFamily="17" charset="-128"/>
                <a:ea typeface="ＭＳ 明朝" panose="02020609040205080304" pitchFamily="17" charset="-128"/>
              </a:rPr>
              <a:t>LJ starts from three primitives: legal sentences, the validity and inference rules.</a:t>
            </a:r>
          </a:p>
          <a:p>
            <a:r>
              <a:rPr lang="en-US" altLang="ja-JP" sz="2000">
                <a:latin typeface="ＭＳ 明朝" panose="02020609040205080304" pitchFamily="17" charset="-128"/>
                <a:ea typeface="ＭＳ 明朝" panose="02020609040205080304" pitchFamily="17" charset="-128"/>
              </a:rPr>
              <a:t>LJ identifies the three sorts of legal sentences: rule and fact sentences, object and meta sentences, elementary and  complex sentences and.</a:t>
            </a:r>
          </a:p>
          <a:p>
            <a:r>
              <a:rPr lang="en-US" altLang="ja-JP" sz="2000">
                <a:latin typeface="ＭＳ 明朝" panose="02020609040205080304" pitchFamily="17" charset="-128"/>
                <a:ea typeface="ＭＳ 明朝" panose="02020609040205080304" pitchFamily="17" charset="-128"/>
              </a:rPr>
              <a:t>On the basis of these conceptions, the basic structure of legal knowledge has been clarified.</a:t>
            </a:r>
          </a:p>
          <a:p>
            <a:r>
              <a:rPr lang="en-US" altLang="ja-JP" sz="2000">
                <a:latin typeface="ＭＳ 明朝" panose="02020609040205080304" pitchFamily="17" charset="-128"/>
                <a:ea typeface="ＭＳ 明朝" panose="02020609040205080304" pitchFamily="17" charset="-128"/>
              </a:rPr>
              <a:t>By taking up the CISG as an example, the structure of contract law is thus clarified in terms of LJ. </a:t>
            </a:r>
          </a:p>
          <a:p>
            <a:r>
              <a:rPr lang="en-US" altLang="ja-JP" sz="2000">
                <a:latin typeface="ＭＳ 明朝" panose="02020609040205080304" pitchFamily="17" charset="-128"/>
                <a:ea typeface="ＭＳ 明朝" panose="02020609040205080304" pitchFamily="17" charset="-128"/>
              </a:rPr>
              <a:t>The study results of knowledge clarification by LJ are put into computer and a legal reasoning system LES5 has been developed, which could prove the legitimacy and power of LJ.</a:t>
            </a:r>
          </a:p>
          <a:p>
            <a:r>
              <a:rPr lang="en-US" altLang="ja-JP" sz="2000">
                <a:latin typeface="ＭＳ 明朝" panose="02020609040205080304" pitchFamily="17" charset="-128"/>
                <a:ea typeface="ＭＳ 明朝" panose="02020609040205080304" pitchFamily="17" charset="-128"/>
              </a:rPr>
              <a:t>I would suggest that LJ could develop the science of law cooperating with artificial intelligence approach to law.</a:t>
            </a:r>
          </a:p>
        </p:txBody>
      </p:sp>
      <p:sp>
        <p:nvSpPr>
          <p:cNvPr id="81924" name="Comment 4"/>
          <p:cNvSpPr>
            <a:spLocks noChangeArrowheads="1"/>
          </p:cNvSpPr>
          <p:nvPr/>
        </p:nvSpPr>
        <p:spPr bwMode="auto">
          <a:xfrm>
            <a:off x="0" y="1484313"/>
            <a:ext cx="4648200" cy="4624387"/>
          </a:xfrm>
          <a:prstGeom prst="rect">
            <a:avLst/>
          </a:prstGeom>
          <a:solidFill>
            <a:srgbClr val="FCFDC6"/>
          </a:solidFill>
          <a:ln w="9525">
            <a:solidFill>
              <a:schemeClr val="tx1"/>
            </a:solidFill>
            <a:miter lim="800000"/>
            <a:headEnd/>
            <a:tailEnd/>
          </a:ln>
          <a:effectLst>
            <a:outerShdw dist="107763" dir="2700000" algn="ctr" rotWithShape="0">
              <a:schemeClr val="bg2"/>
            </a:outerShdw>
          </a:effectLst>
          <a:extLst>
            <a:ext uri="{53640926-AAD7-44D8-BBD7-CCE9431645EC}">
              <a14:shadowObscured xmlns:a14="http://schemas.microsoft.com/office/drawing/2010/main" val="1"/>
            </a:ext>
          </a:extLst>
        </p:spPr>
        <p:txBody>
          <a:bodyPr>
            <a:spAutoFit/>
          </a:bodyPr>
          <a:lstStyle/>
          <a:p>
            <a:pPr>
              <a:spcBef>
                <a:spcPct val="50000"/>
              </a:spcBef>
            </a:pPr>
            <a:r>
              <a:rPr kumimoji="0" lang="en-US" altLang="ja-JP" sz="1600" b="1">
                <a:solidFill>
                  <a:srgbClr val="000000"/>
                </a:solidFill>
              </a:rPr>
              <a:t>yoshino:</a:t>
            </a:r>
            <a:endParaRPr lang="en-US" altLang="ja-JP" sz="1600">
              <a:solidFill>
                <a:srgbClr val="000000"/>
              </a:solidFill>
            </a:endParaRPr>
          </a:p>
          <a:p>
            <a:pPr>
              <a:spcBef>
                <a:spcPct val="50000"/>
              </a:spcBef>
            </a:pPr>
            <a:r>
              <a:rPr kumimoji="0" lang="en-US" altLang="ja-JP" sz="1600">
                <a:latin typeface="ＭＳ 明朝" panose="02020609040205080304" pitchFamily="17" charset="-128"/>
                <a:ea typeface="ＭＳ 明朝" panose="02020609040205080304" pitchFamily="17" charset="-128"/>
              </a:rPr>
              <a:t>On these way of formalization, the change of legal relations is described as a change of  the validity of legal object sentences that describes obligations.</a:t>
            </a:r>
          </a:p>
          <a:p>
            <a:pPr>
              <a:spcBef>
                <a:spcPct val="50000"/>
              </a:spcBef>
            </a:pPr>
            <a:endParaRPr kumimoji="0" lang="en-US" altLang="ja-JP" sz="1600">
              <a:latin typeface="ＭＳ 明朝" panose="02020609040205080304" pitchFamily="17" charset="-128"/>
              <a:ea typeface="ＭＳ 明朝" panose="02020609040205080304" pitchFamily="17" charset="-128"/>
            </a:endParaRPr>
          </a:p>
          <a:p>
            <a:pPr>
              <a:spcBef>
                <a:spcPct val="50000"/>
              </a:spcBef>
            </a:pPr>
            <a:r>
              <a:rPr kumimoji="0" lang="en-US" altLang="ja-JP" sz="1600">
                <a:latin typeface="ＭＳ 明朝" panose="02020609040205080304" pitchFamily="17" charset="-128"/>
                <a:ea typeface="ＭＳ 明朝" panose="02020609040205080304" pitchFamily="17" charset="-128"/>
              </a:rPr>
              <a:t>On the formalization, the fundamental legal meta rule sentence is confirmed under which every other legal meta rules are systematized.</a:t>
            </a:r>
          </a:p>
          <a:p>
            <a:pPr>
              <a:spcBef>
                <a:spcPct val="50000"/>
              </a:spcBef>
            </a:pPr>
            <a:endParaRPr kumimoji="0" lang="en-US" altLang="ja-JP" sz="1600">
              <a:latin typeface="ＭＳ 明朝" panose="02020609040205080304" pitchFamily="17" charset="-128"/>
              <a:ea typeface="ＭＳ 明朝" panose="02020609040205080304" pitchFamily="17" charset="-128"/>
            </a:endParaRPr>
          </a:p>
          <a:p>
            <a:pPr eaLnBrk="0" hangingPunct="0"/>
            <a:r>
              <a:rPr kumimoji="0" lang="en-US" altLang="ja-JP" sz="1600">
                <a:latin typeface="ＭＳ 明朝" panose="02020609040205080304" pitchFamily="17" charset="-128"/>
                <a:ea typeface="ＭＳ 明朝" panose="02020609040205080304" pitchFamily="17" charset="-128"/>
              </a:rPr>
              <a:t>Thus I clarified the logical structure of contract law system which can deductively prove the change of the legal relation along with the progress of events.</a:t>
            </a:r>
          </a:p>
          <a:p>
            <a:pPr>
              <a:spcBef>
                <a:spcPct val="50000"/>
              </a:spcBef>
            </a:pPr>
            <a:endParaRPr kumimoji="0" lang="en-US" altLang="ja-JP" sz="1600">
              <a:latin typeface="ＭＳ 明朝" panose="02020609040205080304" pitchFamily="17" charset="-128"/>
              <a:ea typeface="ＭＳ 明朝" panose="02020609040205080304" pitchFamily="17" charset="-128"/>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990600" y="228600"/>
            <a:ext cx="7954963" cy="381000"/>
          </a:xfrm>
        </p:spPr>
        <p:txBody>
          <a:bodyPr/>
          <a:lstStyle/>
          <a:p>
            <a:r>
              <a:rPr lang="en-US" altLang="ja-JP"/>
              <a:t>Conclusion</a:t>
            </a:r>
          </a:p>
        </p:txBody>
      </p:sp>
      <p:sp>
        <p:nvSpPr>
          <p:cNvPr id="64515" name="Rectangle 3"/>
          <p:cNvSpPr>
            <a:spLocks noGrp="1" noChangeArrowheads="1"/>
          </p:cNvSpPr>
          <p:nvPr>
            <p:ph type="body" idx="1"/>
          </p:nvPr>
        </p:nvSpPr>
        <p:spPr>
          <a:xfrm>
            <a:off x="914400" y="914400"/>
            <a:ext cx="8001000" cy="5562600"/>
          </a:xfrm>
        </p:spPr>
        <p:txBody>
          <a:bodyPr/>
          <a:lstStyle/>
          <a:p>
            <a:r>
              <a:rPr lang="en-US" altLang="ja-JP" sz="2000">
                <a:latin typeface="ＭＳ 明朝" panose="02020609040205080304" pitchFamily="17" charset="-128"/>
                <a:ea typeface="ＭＳ 明朝" panose="02020609040205080304" pitchFamily="17" charset="-128"/>
              </a:rPr>
              <a:t>I clarified the structure of contract law by taking up the CISG as an example from the view point of Logical Jurisprudence. </a:t>
            </a:r>
          </a:p>
          <a:p>
            <a:r>
              <a:rPr lang="en-US" altLang="ja-JP" sz="2000">
                <a:latin typeface="ＭＳ 明朝" panose="02020609040205080304" pitchFamily="17" charset="-128"/>
                <a:ea typeface="ＭＳ 明朝" panose="02020609040205080304" pitchFamily="17" charset="-128"/>
              </a:rPr>
              <a:t>By using three standards of legal sentences, I explicated the basic structure of legal knowledge which enables us to systematize contract law. </a:t>
            </a:r>
          </a:p>
          <a:p>
            <a:r>
              <a:rPr lang="en-US" altLang="ja-JP" sz="2000">
                <a:latin typeface="ＭＳ 明朝" panose="02020609040205080304" pitchFamily="17" charset="-128"/>
                <a:ea typeface="ＭＳ 明朝" panose="02020609040205080304" pitchFamily="17" charset="-128"/>
              </a:rPr>
              <a:t>Applying the frame to a</a:t>
            </a:r>
            <a:r>
              <a:rPr lang="ja-JP" altLang="en-US" sz="2000">
                <a:latin typeface="ＭＳ 明朝" panose="02020609040205080304" pitchFamily="17" charset="-128"/>
                <a:ea typeface="ＭＳ 明朝" panose="02020609040205080304" pitchFamily="17" charset="-128"/>
              </a:rPr>
              <a:t>　</a:t>
            </a:r>
            <a:r>
              <a:rPr lang="en-US" altLang="ja-JP" sz="2000">
                <a:latin typeface="ＭＳ 明朝" panose="02020609040205080304" pitchFamily="17" charset="-128"/>
                <a:ea typeface="ＭＳ 明朝" panose="02020609040205080304" pitchFamily="17" charset="-128"/>
              </a:rPr>
              <a:t>cases,I formalized the change of legal relation as a change of  the validity of legal object sentences that describes obligations.  </a:t>
            </a:r>
          </a:p>
          <a:p>
            <a:r>
              <a:rPr lang="en-US" altLang="ja-JP" sz="2000">
                <a:latin typeface="ＭＳ 明朝" panose="02020609040205080304" pitchFamily="17" charset="-128"/>
                <a:ea typeface="ＭＳ 明朝" panose="02020609040205080304" pitchFamily="17" charset="-128"/>
              </a:rPr>
              <a:t>On the formalization, I found the fundamental legal meta rule sentence under which every other legal meta rules are systematized.  </a:t>
            </a:r>
          </a:p>
          <a:p>
            <a:r>
              <a:rPr lang="en-US" altLang="ja-JP" sz="2000">
                <a:latin typeface="ＭＳ 明朝" panose="02020609040205080304" pitchFamily="17" charset="-128"/>
                <a:ea typeface="ＭＳ 明朝" panose="02020609040205080304" pitchFamily="17" charset="-128"/>
              </a:rPr>
              <a:t>Thus I clarified the logical structure of contract law system which can deductively prove the change of the legal relation along with the progress of events.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標準デザイン">
  <a:themeElements>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標準デザイン">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標準デザイン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標準デザイ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標準デザイン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標準デザイン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標準デザイン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標準デザイン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標準デザイン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標準デザイン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標準デザイン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標準デザイン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標準デザイン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テーマ">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4833</TotalTime>
  <Words>6128</Words>
  <Application>Microsoft Office PowerPoint</Application>
  <PresentationFormat>画面に合わせる (4:3)</PresentationFormat>
  <Paragraphs>587</Paragraphs>
  <Slides>41</Slides>
  <Notes>41</Notes>
  <HiddenSlides>0</HiddenSlides>
  <MMClips>0</MMClips>
  <ScaleCrop>false</ScaleCrop>
  <HeadingPairs>
    <vt:vector size="8" baseType="variant">
      <vt:variant>
        <vt:lpstr>使用されているフォント</vt:lpstr>
      </vt:variant>
      <vt:variant>
        <vt:i4>9</vt:i4>
      </vt:variant>
      <vt:variant>
        <vt:lpstr>テーマ</vt:lpstr>
      </vt:variant>
      <vt:variant>
        <vt:i4>1</vt:i4>
      </vt:variant>
      <vt:variant>
        <vt:lpstr>埋め込まれた OLE サーバー</vt:lpstr>
      </vt:variant>
      <vt:variant>
        <vt:i4>1</vt:i4>
      </vt:variant>
      <vt:variant>
        <vt:lpstr>スライド タイトル</vt:lpstr>
      </vt:variant>
      <vt:variant>
        <vt:i4>41</vt:i4>
      </vt:variant>
    </vt:vector>
  </HeadingPairs>
  <TitlesOfParts>
    <vt:vector size="52" baseType="lpstr">
      <vt:lpstr>Arial</vt:lpstr>
      <vt:lpstr>ＭＳ Ｐゴシック</vt:lpstr>
      <vt:lpstr>ＭＳ Ｐ明朝</vt:lpstr>
      <vt:lpstr>Century</vt:lpstr>
      <vt:lpstr>ＭＳ 明朝</vt:lpstr>
      <vt:lpstr>Times New Roman</vt:lpstr>
      <vt:lpstr>ＭＳ ゴシック</vt:lpstr>
      <vt:lpstr>MS Sans Serif</vt:lpstr>
      <vt:lpstr>Courier New</vt:lpstr>
      <vt:lpstr>標準デザイン</vt:lpstr>
      <vt:lpstr>RFFlow Flowchart</vt:lpstr>
      <vt:lpstr>From Pure Theory of Law to Logical Jurisprudence</vt:lpstr>
      <vt:lpstr>Contents</vt:lpstr>
      <vt:lpstr>1 Introduction</vt:lpstr>
      <vt:lpstr>2. What Is Logical Jurisprudence　(LJ)</vt:lpstr>
      <vt:lpstr>Primitives of LJ</vt:lpstr>
      <vt:lpstr>Comparison of the starting points of LJ with Pure Theory of Law (PL)</vt:lpstr>
      <vt:lpstr>3 Theory of Legal Sentence</vt:lpstr>
      <vt:lpstr>Legal rule and fact sentences</vt:lpstr>
      <vt:lpstr>Legal elementary and complex sentences</vt:lpstr>
      <vt:lpstr>Legal object and meta sentences</vt:lpstr>
      <vt:lpstr>Obligation of persons as ultimate normative state of affairs</vt:lpstr>
      <vt:lpstr>PowerPoint プレゼンテーション</vt:lpstr>
      <vt:lpstr>5 On Theory of Legal Reasoning</vt:lpstr>
      <vt:lpstr>Legal Reasoning of Law Application as a process of development of legal sentences</vt:lpstr>
      <vt:lpstr>Legal Reasoning Structure</vt:lpstr>
      <vt:lpstr>Legal Reasoning Structure– Example of Concluding Contracts</vt:lpstr>
      <vt:lpstr>Logical Structure of Reasoning of Justification and Creation</vt:lpstr>
      <vt:lpstr>6 On Theory of Legal System</vt:lpstr>
      <vt:lpstr>Legal meta inference</vt:lpstr>
      <vt:lpstr>The validity relationship between  legal sentences</vt:lpstr>
      <vt:lpstr>Fundamental Legal meta rule sentence</vt:lpstr>
      <vt:lpstr>Logical structure of contract law regulating changes in legal relations</vt:lpstr>
      <vt:lpstr>Legal rule sentences prescribing “a legal sentence becomes valid” </vt:lpstr>
      <vt:lpstr>Changes of legal Relationships (Fig. 3a)</vt:lpstr>
      <vt:lpstr>The accrual of the validity of a legal object sentence by exercising the right</vt:lpstr>
      <vt:lpstr>Legal rule sentences prescribing “a legal sentence is terminated”</vt:lpstr>
      <vt:lpstr>Changes of legal Relationships (Fig. 3b’)</vt:lpstr>
      <vt:lpstr>６　Demonstration of LES-5 based on Logical Jurisprudence</vt:lpstr>
      <vt:lpstr>Case 8f</vt:lpstr>
      <vt:lpstr>Queries</vt:lpstr>
      <vt:lpstr>CISG Articles </vt:lpstr>
      <vt:lpstr>CISG Articles</vt:lpstr>
      <vt:lpstr>CISG Articles</vt:lpstr>
      <vt:lpstr>Solutions </vt:lpstr>
      <vt:lpstr>Changes of legal Relationships (Fig. 3a)</vt:lpstr>
      <vt:lpstr>Changes of legal Relationships (Fig. 3b)</vt:lpstr>
      <vt:lpstr>Changes of legal Relationships (Fig. 3b’)</vt:lpstr>
      <vt:lpstr>Changes of legal Relationships (Fig. 3a)</vt:lpstr>
      <vt:lpstr>7. Realizing a legal reasoning system on the CISG </vt:lpstr>
      <vt:lpstr>7. Conclusion</vt:lpstr>
      <vt:lpstr>Conclusion</vt:lpstr>
    </vt:vector>
  </TitlesOfParts>
  <Company>MGU</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From Pure Theory of Law to Logical Jurisprudence</dc:title>
  <dc:creator>Hajime Yoshino</dc:creator>
  <cp:lastModifiedBy>高木優也</cp:lastModifiedBy>
  <cp:revision>51</cp:revision>
  <dcterms:created xsi:type="dcterms:W3CDTF">2002-10-13T19:58:21Z</dcterms:created>
  <dcterms:modified xsi:type="dcterms:W3CDTF">2017-02-03T03:27:34Z</dcterms:modified>
</cp:coreProperties>
</file>